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3.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4.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6.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comments/modernComment_7FFFF9A6_BF941E25.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46" r:id="rId5"/>
    <p:sldMasterId id="2147483814" r:id="rId6"/>
    <p:sldMasterId id="2147483835" r:id="rId7"/>
    <p:sldMasterId id="2147483894" r:id="rId8"/>
    <p:sldMasterId id="2147483907" r:id="rId9"/>
    <p:sldMasterId id="2147483940" r:id="rId10"/>
  </p:sldMasterIdLst>
  <p:notesMasterIdLst>
    <p:notesMasterId r:id="rId46"/>
  </p:notesMasterIdLst>
  <p:sldIdLst>
    <p:sldId id="2147481643" r:id="rId11"/>
    <p:sldId id="2147482022" r:id="rId12"/>
    <p:sldId id="2147482025" r:id="rId13"/>
    <p:sldId id="2147482023" r:id="rId14"/>
    <p:sldId id="2147482024" r:id="rId15"/>
    <p:sldId id="2147482028" r:id="rId16"/>
    <p:sldId id="2147482026" r:id="rId17"/>
    <p:sldId id="2147482027" r:id="rId18"/>
    <p:sldId id="2147482053" r:id="rId19"/>
    <p:sldId id="2147482054" r:id="rId20"/>
    <p:sldId id="2147482055" r:id="rId21"/>
    <p:sldId id="2147482032" r:id="rId22"/>
    <p:sldId id="2147481908" r:id="rId23"/>
    <p:sldId id="2147481913" r:id="rId24"/>
    <p:sldId id="2147482029" r:id="rId25"/>
    <p:sldId id="2147482034" r:id="rId26"/>
    <p:sldId id="2147482020" r:id="rId27"/>
    <p:sldId id="2147482038" r:id="rId28"/>
    <p:sldId id="2147482035" r:id="rId29"/>
    <p:sldId id="2147482036" r:id="rId30"/>
    <p:sldId id="2147482030" r:id="rId31"/>
    <p:sldId id="2147482037" r:id="rId32"/>
    <p:sldId id="2147481979" r:id="rId33"/>
    <p:sldId id="2147480722" r:id="rId34"/>
    <p:sldId id="2147480081" r:id="rId35"/>
    <p:sldId id="2147482040" r:id="rId36"/>
    <p:sldId id="2147482042" r:id="rId37"/>
    <p:sldId id="2147482031" r:id="rId38"/>
    <p:sldId id="2147482039" r:id="rId39"/>
    <p:sldId id="275" r:id="rId40"/>
    <p:sldId id="279" r:id="rId41"/>
    <p:sldId id="2147481667" r:id="rId42"/>
    <p:sldId id="2147481695" r:id="rId43"/>
    <p:sldId id="2147481696" r:id="rId44"/>
    <p:sldId id="2147481698"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abric Overview" id="{7521DA9B-A5E0-42E0-BC67-621C9277D868}">
          <p14:sldIdLst>
            <p14:sldId id="2147481643"/>
            <p14:sldId id="2147482022"/>
            <p14:sldId id="2147482025"/>
            <p14:sldId id="2147482023"/>
            <p14:sldId id="2147482024"/>
            <p14:sldId id="2147482028"/>
            <p14:sldId id="2147482026"/>
            <p14:sldId id="2147482027"/>
            <p14:sldId id="2147482053"/>
            <p14:sldId id="2147482054"/>
            <p14:sldId id="2147482055"/>
          </p14:sldIdLst>
        </p14:section>
        <p14:section name="Fabric Overview" id="{257E16A5-AB4C-004B-A3C6-2091D2F67059}">
          <p14:sldIdLst>
            <p14:sldId id="2147482032"/>
            <p14:sldId id="2147481908"/>
            <p14:sldId id="2147481913"/>
          </p14:sldIdLst>
        </p14:section>
        <p14:section name="Lab 0" id="{5E0D4AE8-D187-436D-826C-E833DDE20242}">
          <p14:sldIdLst>
            <p14:sldId id="2147482029"/>
            <p14:sldId id="2147482034"/>
            <p14:sldId id="2147482020"/>
            <p14:sldId id="2147482038"/>
            <p14:sldId id="2147482035"/>
            <p14:sldId id="2147482036"/>
            <p14:sldId id="2147482030"/>
            <p14:sldId id="2147482037"/>
            <p14:sldId id="2147481979"/>
            <p14:sldId id="2147480722"/>
            <p14:sldId id="2147480081"/>
            <p14:sldId id="2147482040"/>
            <p14:sldId id="2147482042"/>
            <p14:sldId id="2147482031"/>
            <p14:sldId id="2147482039"/>
          </p14:sldIdLst>
        </p14:section>
        <p14:section name="appendix" id="{84C290AF-5D50-40E7-9865-33293A853572}">
          <p14:sldIdLst/>
        </p14:section>
        <p14:section name="End" id="{719C3AA0-8471-42B1-9BD4-125DD42640A8}">
          <p14:sldIdLst>
            <p14:sldId id="275"/>
            <p14:sldId id="279"/>
            <p14:sldId id="2147481667"/>
            <p14:sldId id="2147481695"/>
            <p14:sldId id="2147481696"/>
            <p14:sldId id="214748169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05AE1B-6A12-E801-73DF-9DE3DC39BD9E}" name="Justyna Lucznik" initials="JL" userId="S::juluczni@microsoft.com::63439178-643b-4b6d-92ed-db2e1f2f5b14" providerId="AD"/>
  <p188:author id="{04BD0E3E-3EF2-56D7-BB12-6A8402804719}" name="Misha Desai" initials="MD" userId="S::midesa@microsoft.com::548db9b2-7aa9-4836-97d9-be0b9df354f8" providerId="AD"/>
  <p188:author id="{CE2D23A4-22E8-D0CD-C834-BC015D64DA25}" name="Estera Kot" initials="EK" userId="S::eskot@microsoft.com::376dc661-152e-4c27-aa06-7cedfbc044e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ED3"/>
    <a:srgbClr val="E393BA"/>
    <a:srgbClr val="F3D6D9"/>
    <a:srgbClr val="FFFFFF"/>
    <a:srgbClr val="DF7CC5"/>
    <a:srgbClr val="F5B554"/>
    <a:srgbClr val="091F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44CA66-A625-8848-B169-C33155D15DF3}" v="465" dt="2024-03-24T15:17:47.157"/>
    <p1510:client id="{CCCEE6A5-7F26-4F13-9190-12ED4D0628D4}" v="101" dt="2024-03-24T19:55:17.545"/>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6702"/>
  </p:normalViewPr>
  <p:slideViewPr>
    <p:cSldViewPr snapToGrid="0">
      <p:cViewPr varScale="1">
        <p:scale>
          <a:sx n="82" d="100"/>
          <a:sy n="82" d="100"/>
        </p:scale>
        <p:origin x="160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notesMaster" Target="notesMasters/notesMaster1.xml"/><Relationship Id="rId20" Type="http://schemas.openxmlformats.org/officeDocument/2006/relationships/slide" Target="slides/slide10.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omments/modernComment_7FFFF9A6_BF941E25.xml><?xml version="1.0" encoding="utf-8"?>
<p188:cmLst xmlns:a="http://schemas.openxmlformats.org/drawingml/2006/main" xmlns:r="http://schemas.openxmlformats.org/officeDocument/2006/relationships" xmlns:p188="http://schemas.microsoft.com/office/powerpoint/2018/8/main">
  <p188:cm id="{F82B8ADF-7396-974E-BD1B-43B4003E2CF4}" authorId="{CE2D23A4-22E8-D0CD-C834-BC015D64DA25}" status="resolved" created="2024-03-24T00:39:16.231" complete="100000">
    <ac:deMkLst xmlns:ac="http://schemas.microsoft.com/office/drawing/2013/main/command">
      <pc:docMk xmlns:pc="http://schemas.microsoft.com/office/powerpoint/2013/main/command"/>
      <pc:sldMk xmlns:pc="http://schemas.microsoft.com/office/powerpoint/2013/main/command" cId="3214155301" sldId="2147482022"/>
      <ac:spMk id="7" creationId="{22B1967B-12E8-DB8C-DFD4-CA28AFBB729D}"/>
    </ac:deMkLst>
    <p188:txBody>
      <a:bodyPr/>
      <a:lstStyle/>
      <a:p>
        <a:r>
          <a:rPr lang="en-PL"/>
          <a:t>[@Abid Nazir Guroo] please add you picture
</a:t>
        </a:r>
      </a:p>
    </p188:txBody>
  </p188:cm>
  <p188:cm id="{1CD1FC43-B680-7148-8D72-088E92B2881E}" authorId="{CE2D23A4-22E8-D0CD-C834-BC015D64DA25}" status="resolved" created="2024-03-24T00:39:38.809" complete="100000">
    <ac:deMkLst xmlns:ac="http://schemas.microsoft.com/office/drawing/2013/main/command">
      <pc:docMk xmlns:pc="http://schemas.microsoft.com/office/powerpoint/2013/main/command"/>
      <pc:sldMk xmlns:pc="http://schemas.microsoft.com/office/powerpoint/2013/main/command" cId="3214155301" sldId="2147482022"/>
      <ac:spMk id="9" creationId="{AC493420-3AC7-B5E0-14A8-EBFFA0A5565E}"/>
    </ac:deMkLst>
    <p188:txBody>
      <a:bodyPr/>
      <a:lstStyle/>
      <a:p>
        <a:r>
          <a:rPr lang="en-PL"/>
          <a:t>[@Venk Titte] please add pic</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68594-F8C4-423E-8B50-FCB79751A2A1}" type="datetimeFigureOut">
              <a:rPr lang="en-US" smtClean="0"/>
              <a:t>3/23/24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6ABD81-0FF6-490F-B8DD-3ACD43A0131F}" type="slidenum">
              <a:rPr lang="en-US" smtClean="0"/>
              <a:t>‹#›</a:t>
            </a:fld>
            <a:endParaRPr lang="en-US"/>
          </a:p>
        </p:txBody>
      </p:sp>
    </p:spTree>
    <p:extLst>
      <p:ext uri="{BB962C8B-B14F-4D97-AF65-F5344CB8AC3E}">
        <p14:creationId xmlns:p14="http://schemas.microsoft.com/office/powerpoint/2010/main" val="1540300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85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a key scenario defined for Public Preview</a:t>
            </a:r>
          </a:p>
          <a:p>
            <a:r>
              <a:rPr lang="en-US"/>
              <a:t>Goal is to make this as smooth as possible</a:t>
            </a:r>
          </a:p>
          <a:p>
            <a:r>
              <a:rPr lang="en-US"/>
              <a:t>Not only scenario</a:t>
            </a:r>
          </a:p>
          <a:p>
            <a:endParaRPr lang="en-US"/>
          </a:p>
          <a:p>
            <a:r>
              <a:rPr lang="en-US"/>
              <a:t>Now let’s look at some experiences and features we </a:t>
            </a:r>
            <a:r>
              <a:rPr lang="en-US" err="1"/>
              <a:t>ar</a:t>
            </a:r>
            <a:r>
              <a:rPr lang="en-US"/>
              <a:t> </a:t>
            </a:r>
            <a:r>
              <a:rPr lang="en-US" err="1"/>
              <a:t>eenabling</a:t>
            </a:r>
            <a:r>
              <a:rPr lang="en-US"/>
              <a:t> </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3363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29</a:t>
            </a:fld>
            <a:endParaRPr lang="en-US"/>
          </a:p>
        </p:txBody>
      </p:sp>
    </p:spTree>
    <p:extLst>
      <p:ext uri="{BB962C8B-B14F-4D97-AF65-F5344CB8AC3E}">
        <p14:creationId xmlns:p14="http://schemas.microsoft.com/office/powerpoint/2010/main" val="1986513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466BC-A5E0-A879-2554-089849DAE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564932-19B6-F6F2-2EF8-9CDE35C118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9CE1F6-F9B3-2C4E-B40D-73B1E059731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6BD8E96-40A3-F1EA-5BE2-FC201B8FFFA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217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a:p>
        </p:txBody>
      </p:sp>
      <p:sp>
        <p:nvSpPr>
          <p:cNvPr id="4" name="Slide Number Placeholder 3"/>
          <p:cNvSpPr>
            <a:spLocks noGrp="1"/>
          </p:cNvSpPr>
          <p:nvPr>
            <p:ph type="sldNum" sz="quarter" idx="5"/>
          </p:nvPr>
        </p:nvSpPr>
        <p:spPr/>
        <p:txBody>
          <a:bodyPr/>
          <a:lstStyle/>
          <a:p>
            <a:fld id="{C46ABD81-0FF6-490F-B8DD-3ACD43A0131F}" type="slidenum">
              <a:rPr lang="en-US" smtClean="0"/>
              <a:t>6</a:t>
            </a:fld>
            <a:endParaRPr lang="en-US"/>
          </a:p>
        </p:txBody>
      </p:sp>
    </p:spTree>
    <p:extLst>
      <p:ext uri="{BB962C8B-B14F-4D97-AF65-F5344CB8AC3E}">
        <p14:creationId xmlns:p14="http://schemas.microsoft.com/office/powerpoint/2010/main" val="340129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C46ABD81-0FF6-490F-B8DD-3ACD43A0131F}" type="slidenum">
              <a:rPr lang="en-US" smtClean="0"/>
              <a:t>8</a:t>
            </a:fld>
            <a:endParaRPr lang="en-US"/>
          </a:p>
        </p:txBody>
      </p:sp>
    </p:spTree>
    <p:extLst>
      <p:ext uri="{BB962C8B-B14F-4D97-AF65-F5344CB8AC3E}">
        <p14:creationId xmlns:p14="http://schemas.microsoft.com/office/powerpoint/2010/main" val="441604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12</a:t>
            </a:fld>
            <a:endParaRPr lang="en-US"/>
          </a:p>
        </p:txBody>
      </p:sp>
    </p:spTree>
    <p:extLst>
      <p:ext uri="{BB962C8B-B14F-4D97-AF65-F5344CB8AC3E}">
        <p14:creationId xmlns:p14="http://schemas.microsoft.com/office/powerpoint/2010/main" val="1555712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9A97F-F2C1-D098-1569-B8A5685338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FB190B-1310-2EFD-9E77-DFD06E9023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E1568F-4F80-F8A6-5493-36DF971FF46B}"/>
              </a:ext>
            </a:extLst>
          </p:cNvPr>
          <p:cNvSpPr>
            <a:spLocks noGrp="1"/>
          </p:cNvSpPr>
          <p:nvPr>
            <p:ph type="body" idx="1"/>
          </p:nvPr>
        </p:nvSpPr>
        <p:spPr/>
        <p:txBody>
          <a:bodyPr/>
          <a:lstStyle/>
          <a:p>
            <a:pPr>
              <a:spcAft>
                <a:spcPts val="900"/>
              </a:spcAft>
              <a:defRPr/>
            </a:pPr>
            <a:endParaRPr lang="en-US" sz="800">
              <a:solidFill>
                <a:srgbClr val="000000"/>
              </a:solidFill>
              <a:latin typeface="Segoe UI"/>
            </a:endParaRPr>
          </a:p>
        </p:txBody>
      </p:sp>
      <p:sp>
        <p:nvSpPr>
          <p:cNvPr id="4" name="Header Placeholder 3">
            <a:extLst>
              <a:ext uri="{FF2B5EF4-FFF2-40B4-BE49-F238E27FC236}">
                <a16:creationId xmlns:a16="http://schemas.microsoft.com/office/drawing/2014/main" id="{F06780B2-0D85-8DDA-2862-9FA79611389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56BA8F3-348E-F40F-FA67-ECFF9FCA80F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A70AA58-4D05-549A-BB4D-3551F80B178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2024-03-23 10:16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8975CDF-2F93-71EB-89DB-82980ACA7F7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6570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C46ABD81-0FF6-490F-B8DD-3ACD43A0131F}" type="slidenum">
              <a:rPr lang="en-US" smtClean="0"/>
              <a:t>17</a:t>
            </a:fld>
            <a:endParaRPr lang="en-US"/>
          </a:p>
        </p:txBody>
      </p:sp>
    </p:spTree>
    <p:extLst>
      <p:ext uri="{BB962C8B-B14F-4D97-AF65-F5344CB8AC3E}">
        <p14:creationId xmlns:p14="http://schemas.microsoft.com/office/powerpoint/2010/main" val="2445169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18</a:t>
            </a:fld>
            <a:endParaRPr lang="en-US"/>
          </a:p>
        </p:txBody>
      </p:sp>
    </p:spTree>
    <p:extLst>
      <p:ext uri="{BB962C8B-B14F-4D97-AF65-F5344CB8AC3E}">
        <p14:creationId xmlns:p14="http://schemas.microsoft.com/office/powerpoint/2010/main" val="2323393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23</a:t>
            </a:fld>
            <a:endParaRPr lang="en-US"/>
          </a:p>
        </p:txBody>
      </p:sp>
    </p:spTree>
    <p:extLst>
      <p:ext uri="{BB962C8B-B14F-4D97-AF65-F5344CB8AC3E}">
        <p14:creationId xmlns:p14="http://schemas.microsoft.com/office/powerpoint/2010/main" val="2950112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spc="49">
              <a:solidFill>
                <a:srgbClr val="000000"/>
              </a:solidFill>
              <a:latin typeface="Jost* 300 Light" pitchFamily="2" charset="0"/>
              <a:ea typeface="Jost* 300 Light" pitchFamily="2" charset="0"/>
            </a:endParaRPr>
          </a:p>
          <a:p>
            <a:pPr algn="l"/>
            <a:r>
              <a:rPr lang="en-US" b="0" i="0">
                <a:solidFill>
                  <a:srgbClr val="333333"/>
                </a:solidFill>
                <a:effectLst/>
                <a:latin typeface="Segoe UI" panose="020B0502040204020203" pitchFamily="34" charset="0"/>
              </a:rPr>
              <a:t>Data Centric: </a:t>
            </a:r>
          </a:p>
          <a:p>
            <a:pPr algn="l"/>
            <a:r>
              <a:rPr lang="en-US" b="0" i="0">
                <a:solidFill>
                  <a:srgbClr val="333333"/>
                </a:solidFill>
                <a:effectLst/>
                <a:latin typeface="Segoe UI" panose="020B0502040204020203" pitchFamily="34" charset="0"/>
              </a:rPr>
              <a:t>• Manage data in MS Fabric • Build from Data Lakes to PowerBI </a:t>
            </a:r>
          </a:p>
          <a:p>
            <a:pPr algn="l"/>
            <a:r>
              <a:rPr lang="en-US" b="0" i="0">
                <a:solidFill>
                  <a:srgbClr val="333333"/>
                </a:solidFill>
                <a:effectLst/>
                <a:latin typeface="Segoe UI" panose="020B0502040204020203" pitchFamily="34" charset="0"/>
              </a:rPr>
              <a:t>• Open Delta Lake for reproducibility </a:t>
            </a:r>
          </a:p>
          <a:p>
            <a:pPr algn="l"/>
            <a:r>
              <a:rPr lang="en-US" b="0" i="0">
                <a:solidFill>
                  <a:srgbClr val="333333"/>
                </a:solidFill>
                <a:effectLst/>
                <a:latin typeface="Segoe UI" panose="020B0502040204020203" pitchFamily="34" charset="0"/>
              </a:rPr>
              <a:t>• Integrate Machine Learning with data infrastructure </a:t>
            </a:r>
          </a:p>
          <a:p>
            <a:pPr algn="l"/>
            <a:endParaRPr lang="en-US" b="0" i="0">
              <a:solidFill>
                <a:srgbClr val="333333"/>
              </a:solidFill>
              <a:effectLst/>
              <a:latin typeface="Segoe UI" panose="020B0502040204020203" pitchFamily="34" charset="0"/>
            </a:endParaRPr>
          </a:p>
          <a:p>
            <a:pPr algn="l"/>
            <a:r>
              <a:rPr lang="en-US" b="0" i="0">
                <a:solidFill>
                  <a:srgbClr val="333333"/>
                </a:solidFill>
                <a:effectLst/>
                <a:latin typeface="Segoe UI" panose="020B0502040204020203" pitchFamily="34" charset="0"/>
              </a:rPr>
              <a:t>Section 2: Developer Friendly: </a:t>
            </a:r>
          </a:p>
          <a:p>
            <a:pPr algn="l"/>
            <a:r>
              <a:rPr lang="en-US" b="0" i="0">
                <a:solidFill>
                  <a:srgbClr val="333333"/>
                </a:solidFill>
                <a:effectLst/>
                <a:latin typeface="Segoe UI" panose="020B0502040204020203" pitchFamily="34" charset="0"/>
              </a:rPr>
              <a:t>• Easy to use serverless infrastructure </a:t>
            </a:r>
          </a:p>
          <a:p>
            <a:pPr algn="l"/>
            <a:r>
              <a:rPr lang="en-US" b="0" i="0">
                <a:solidFill>
                  <a:srgbClr val="333333"/>
                </a:solidFill>
                <a:effectLst/>
                <a:latin typeface="Segoe UI" panose="020B0502040204020203" pitchFamily="34" charset="0"/>
              </a:rPr>
              <a:t>• Delightful code authoring experiences in Notebooks </a:t>
            </a:r>
          </a:p>
          <a:p>
            <a:pPr algn="l"/>
            <a:r>
              <a:rPr lang="en-US" b="0" i="0">
                <a:solidFill>
                  <a:srgbClr val="333333"/>
                </a:solidFill>
                <a:effectLst/>
                <a:latin typeface="Segoe UI" panose="020B0502040204020203" pitchFamily="34" charset="0"/>
              </a:rPr>
              <a:t>• Integration with popular IDEs like VS Code </a:t>
            </a:r>
          </a:p>
          <a:p>
            <a:pPr algn="l"/>
            <a:endParaRPr lang="en-US" b="0" i="0">
              <a:solidFill>
                <a:srgbClr val="333333"/>
              </a:solidFill>
              <a:effectLst/>
              <a:latin typeface="Segoe UI" panose="020B0502040204020203" pitchFamily="34" charset="0"/>
            </a:endParaRPr>
          </a:p>
          <a:p>
            <a:pPr algn="l"/>
            <a:r>
              <a:rPr lang="en-US" b="0" i="0">
                <a:solidFill>
                  <a:srgbClr val="333333"/>
                </a:solidFill>
                <a:effectLst/>
                <a:latin typeface="Segoe UI" panose="020B0502040204020203" pitchFamily="34" charset="0"/>
              </a:rPr>
              <a:t>Section 3: </a:t>
            </a:r>
          </a:p>
          <a:p>
            <a:pPr algn="l"/>
            <a:r>
              <a:rPr lang="en-US" b="0" i="0">
                <a:solidFill>
                  <a:srgbClr val="333333"/>
                </a:solidFill>
                <a:effectLst/>
                <a:latin typeface="Segoe UI" panose="020B0502040204020203" pitchFamily="34" charset="0"/>
              </a:rPr>
              <a:t>Rich and Scalable ML: </a:t>
            </a:r>
          </a:p>
          <a:p>
            <a:pPr algn="l"/>
            <a:r>
              <a:rPr lang="en-US" b="0" i="0">
                <a:solidFill>
                  <a:srgbClr val="333333"/>
                </a:solidFill>
                <a:effectLst/>
                <a:latin typeface="Segoe UI" panose="020B0502040204020203" pitchFamily="34" charset="0"/>
              </a:rPr>
              <a:t>• Built-in </a:t>
            </a:r>
            <a:r>
              <a:rPr lang="en-US" b="0" i="0" err="1">
                <a:solidFill>
                  <a:srgbClr val="333333"/>
                </a:solidFill>
                <a:effectLst/>
                <a:latin typeface="Segoe UI" panose="020B0502040204020203" pitchFamily="34" charset="0"/>
              </a:rPr>
              <a:t>MLFlow</a:t>
            </a:r>
            <a:r>
              <a:rPr lang="en-US" b="0" i="0">
                <a:solidFill>
                  <a:srgbClr val="333333"/>
                </a:solidFill>
                <a:effectLst/>
                <a:latin typeface="Segoe UI" panose="020B0502040204020203" pitchFamily="34" charset="0"/>
              </a:rPr>
              <a:t> model and experiment tracking </a:t>
            </a:r>
          </a:p>
          <a:p>
            <a:pPr algn="l"/>
            <a:r>
              <a:rPr lang="en-US" b="0" i="0">
                <a:solidFill>
                  <a:srgbClr val="333333"/>
                </a:solidFill>
                <a:effectLst/>
                <a:latin typeface="Segoe UI" panose="020B0502040204020203" pitchFamily="34" charset="0"/>
              </a:rPr>
              <a:t>• </a:t>
            </a:r>
            <a:r>
              <a:rPr lang="en-US" b="0" i="0" err="1">
                <a:solidFill>
                  <a:srgbClr val="333333"/>
                </a:solidFill>
                <a:effectLst/>
                <a:latin typeface="Segoe UI" panose="020B0502040204020203" pitchFamily="34" charset="0"/>
              </a:rPr>
              <a:t>MLFlow</a:t>
            </a:r>
            <a:r>
              <a:rPr lang="en-US" b="0" i="0">
                <a:solidFill>
                  <a:srgbClr val="333333"/>
                </a:solidFill>
                <a:effectLst/>
                <a:latin typeface="Segoe UI" panose="020B0502040204020203" pitchFamily="34" charset="0"/>
              </a:rPr>
              <a:t> </a:t>
            </a:r>
            <a:r>
              <a:rPr lang="en-US" b="0" i="0" err="1">
                <a:solidFill>
                  <a:srgbClr val="333333"/>
                </a:solidFill>
                <a:effectLst/>
                <a:latin typeface="Segoe UI" panose="020B0502040204020203" pitchFamily="34" charset="0"/>
              </a:rPr>
              <a:t>Autologging</a:t>
            </a:r>
            <a:r>
              <a:rPr lang="en-US" b="0" i="0">
                <a:solidFill>
                  <a:srgbClr val="333333"/>
                </a:solidFill>
                <a:effectLst/>
                <a:latin typeface="Segoe UI" panose="020B0502040204020203" pitchFamily="34" charset="0"/>
              </a:rPr>
              <a:t> to track parameters and metrics </a:t>
            </a:r>
          </a:p>
          <a:p>
            <a:pPr algn="l"/>
            <a:r>
              <a:rPr lang="en-US" b="0" i="0">
                <a:solidFill>
                  <a:srgbClr val="333333"/>
                </a:solidFill>
                <a:effectLst/>
                <a:latin typeface="Segoe UI" panose="020B0502040204020203" pitchFamily="34" charset="0"/>
              </a:rPr>
              <a:t>• SynapseML library on Spark for building and deploying models </a:t>
            </a:r>
          </a:p>
          <a:p>
            <a:pPr algn="l"/>
            <a:r>
              <a:rPr lang="en-US" b="0" i="0">
                <a:solidFill>
                  <a:srgbClr val="333333"/>
                </a:solidFill>
                <a:effectLst/>
                <a:latin typeface="Segoe UI" panose="020B0502040204020203" pitchFamily="34" charset="0"/>
              </a:rPr>
              <a:t>• PBI Direct Lake Mode to serve predictions to Power BI Section </a:t>
            </a:r>
          </a:p>
          <a:p>
            <a:pPr algn="l"/>
            <a:endParaRPr lang="en-US" b="0" i="0">
              <a:solidFill>
                <a:srgbClr val="333333"/>
              </a:solidFill>
              <a:effectLst/>
              <a:latin typeface="Segoe UI" panose="020B0502040204020203" pitchFamily="34" charset="0"/>
            </a:endParaRPr>
          </a:p>
          <a:p>
            <a:pPr algn="l"/>
            <a:r>
              <a:rPr lang="en-US" b="0" i="0">
                <a:solidFill>
                  <a:srgbClr val="333333"/>
                </a:solidFill>
                <a:effectLst/>
                <a:latin typeface="Segoe UI" panose="020B0502040204020203" pitchFamily="34" charset="0"/>
              </a:rPr>
              <a:t>4: Streamlined Collaboration: </a:t>
            </a:r>
          </a:p>
          <a:p>
            <a:pPr algn="l"/>
            <a:r>
              <a:rPr lang="en-US" b="0" i="0">
                <a:solidFill>
                  <a:srgbClr val="333333"/>
                </a:solidFill>
                <a:effectLst/>
                <a:latin typeface="Segoe UI" panose="020B0502040204020203" pitchFamily="34" charset="0"/>
              </a:rPr>
              <a:t>• Unified Platform for analytics roles </a:t>
            </a:r>
          </a:p>
          <a:p>
            <a:pPr algn="l"/>
            <a:r>
              <a:rPr lang="en-US" b="0" i="0">
                <a:solidFill>
                  <a:srgbClr val="333333"/>
                </a:solidFill>
                <a:effectLst/>
                <a:latin typeface="Segoe UI" panose="020B0502040204020203" pitchFamily="34" charset="0"/>
              </a:rPr>
              <a:t>• Securely share data, code, models, and experiments </a:t>
            </a:r>
          </a:p>
          <a:p>
            <a:pPr algn="l"/>
            <a:r>
              <a:rPr lang="en-US" b="0" i="0">
                <a:solidFill>
                  <a:srgbClr val="333333"/>
                </a:solidFill>
                <a:effectLst/>
                <a:latin typeface="Segoe UI" panose="020B0502040204020203" pitchFamily="34" charset="0"/>
              </a:rPr>
              <a:t>• Easier collaboration across the team</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61672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3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4.xml"/><Relationship Id="rId4" Type="http://schemas.openxmlformats.org/officeDocument/2006/relationships/image" Target="../media/image31.emf"/></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6.xml"/><Relationship Id="rId4" Type="http://schemas.openxmlformats.org/officeDocument/2006/relationships/image" Target="../media/image31.emf"/></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7.jpeg"/><Relationship Id="rId1" Type="http://schemas.openxmlformats.org/officeDocument/2006/relationships/slideMaster" Target="../slideMasters/slideMaster6.xml"/><Relationship Id="rId4" Type="http://schemas.openxmlformats.org/officeDocument/2006/relationships/image" Target="../media/image32.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8.png"/><Relationship Id="rId1" Type="http://schemas.openxmlformats.org/officeDocument/2006/relationships/slideMaster" Target="../slideMasters/slideMaster6.xml"/><Relationship Id="rId4" Type="http://schemas.openxmlformats.org/officeDocument/2006/relationships/image" Target="../media/image3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3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7.jpe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7.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7.jpe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31.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8.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 Id="rId4" Type="http://schemas.openxmlformats.org/officeDocument/2006/relationships/image" Target="../media/image31.emf"/></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32.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6570240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331214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100000">
                <a:srgbClr val="286BD1"/>
              </a:gs>
              <a:gs pos="0">
                <a:srgbClr val="BA3FC4"/>
              </a:gs>
            </a:gsLst>
            <a:lin ang="54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D30E391-676A-646A-EE0C-6F59785EE986}"/>
              </a:ext>
            </a:extLst>
          </p:cNvPr>
          <p:cNvSpPr>
            <a:spLocks noGrp="1"/>
          </p:cNvSpPr>
          <p:nvPr>
            <p:ph type="ftr" sz="quarter" idx="27"/>
          </p:nvPr>
        </p:nvSpPr>
        <p:spPr/>
        <p:txBody>
          <a:bodyPr/>
          <a:lstStyle/>
          <a:p>
            <a:r>
              <a:rPr lang="en-US"/>
              <a:t>Microsoft Fabric Community Conference 2024</a:t>
            </a:r>
          </a:p>
        </p:txBody>
      </p:sp>
      <p:sp>
        <p:nvSpPr>
          <p:cNvPr id="4" name="Slide Number Placeholder 3">
            <a:extLst>
              <a:ext uri="{FF2B5EF4-FFF2-40B4-BE49-F238E27FC236}">
                <a16:creationId xmlns:a16="http://schemas.microsoft.com/office/drawing/2014/main" id="{C40034E4-E6BE-99A2-65A0-902AFE92AE64}"/>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139682989"/>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66F538B1-B6CA-B36E-C59E-B5FC25EAC339}"/>
              </a:ext>
            </a:extLst>
          </p:cNvPr>
          <p:cNvSpPr>
            <a:spLocks noGrp="1"/>
          </p:cNvSpPr>
          <p:nvPr>
            <p:ph type="ftr" sz="quarter" idx="27"/>
          </p:nvPr>
        </p:nvSpPr>
        <p:spPr/>
        <p:txBody>
          <a:bodyPr/>
          <a:lstStyle/>
          <a:p>
            <a:r>
              <a:rPr lang="en-US"/>
              <a:t>Microsoft Fabric Community Conference 2024</a:t>
            </a:r>
          </a:p>
        </p:txBody>
      </p:sp>
      <p:sp>
        <p:nvSpPr>
          <p:cNvPr id="4" name="Slide Number Placeholder 3">
            <a:extLst>
              <a:ext uri="{FF2B5EF4-FFF2-40B4-BE49-F238E27FC236}">
                <a16:creationId xmlns:a16="http://schemas.microsoft.com/office/drawing/2014/main" id="{7F012404-708C-7CB6-859F-41D8AF345885}"/>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935201234"/>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100000">
                <a:srgbClr val="286BD1"/>
              </a:gs>
              <a:gs pos="0">
                <a:srgbClr val="BA3FC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endParaRPr lang="en-US"/>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endParaRPr lang="en-US"/>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endParaRPr lang="en-US"/>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endParaRPr lang="en-US"/>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endParaRPr lang="en-US"/>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endParaRPr lang="en-US"/>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endParaRPr lang="en-US"/>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rgbClr val="FFFFFF"/>
                </a:solidFill>
              </a:defRPr>
            </a:lvl1pPr>
          </a:lstStyle>
          <a:p>
            <a:r>
              <a:rPr lang="en-US"/>
              <a:t>Microsoft Fabric Community Conference 2024</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pic>
        <p:nvPicPr>
          <p:cNvPr id="5" name="Picture 4">
            <a:extLst>
              <a:ext uri="{FF2B5EF4-FFF2-40B4-BE49-F238E27FC236}">
                <a16:creationId xmlns:a16="http://schemas.microsoft.com/office/drawing/2014/main" id="{954DC416-DE9D-4FC4-CE38-4D97B58F1AF4}"/>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Tree>
    <p:extLst>
      <p:ext uri="{BB962C8B-B14F-4D97-AF65-F5344CB8AC3E}">
        <p14:creationId xmlns:p14="http://schemas.microsoft.com/office/powerpoint/2010/main" val="35436023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1" i="0" kern="1200" cap="none" spc="-50" baseline="0" dirty="0">
                <a:ln w="3175">
                  <a:noFill/>
                </a:ln>
                <a:gradFill flip="none" rotWithShape="1">
                  <a:gsLst>
                    <a:gs pos="26000">
                      <a:srgbClr val="BA3FC4"/>
                    </a:gs>
                    <a:gs pos="100000">
                      <a:srgbClr val="0078D4"/>
                    </a:gs>
                  </a:gsLst>
                  <a:lin ang="0" scaled="1"/>
                  <a:tileRect/>
                </a:gradFill>
                <a:effectLst/>
                <a:latin typeface="Segoe UI Semibold" panose="020B0502040204020203" pitchFamily="34" charset="0"/>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AB1C1911-831B-92CD-CD8B-2019CFEDCB2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Picture 3">
            <a:extLst>
              <a:ext uri="{FF2B5EF4-FFF2-40B4-BE49-F238E27FC236}">
                <a16:creationId xmlns:a16="http://schemas.microsoft.com/office/drawing/2014/main" id="{4A31B7F2-AF9E-646A-53CF-3A0E70F65144}"/>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9337408" y="309186"/>
            <a:ext cx="2371493" cy="730412"/>
          </a:xfrm>
          <a:prstGeom prst="rect">
            <a:avLst/>
          </a:prstGeom>
        </p:spPr>
      </p:pic>
    </p:spTree>
    <p:extLst>
      <p:ext uri="{BB962C8B-B14F-4D97-AF65-F5344CB8AC3E}">
        <p14:creationId xmlns:p14="http://schemas.microsoft.com/office/powerpoint/2010/main" val="352718775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07294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New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DCF14E13-C424-3C42-A48A-BD82D9F8C6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2" t="3641" r="46450" b="14180"/>
          <a:stretch/>
        </p:blipFill>
        <p:spPr>
          <a:xfrm>
            <a:off x="5327372" y="68965"/>
            <a:ext cx="6864628" cy="6722533"/>
          </a:xfrm>
          <a:prstGeom prst="rect">
            <a:avLst/>
          </a:prstGeom>
        </p:spPr>
      </p:pic>
      <p:pic>
        <p:nvPicPr>
          <p:cNvPr id="6" name="MS logo gray - EMF" descr="Microsoft logo, gray text version">
            <a:extLst>
              <a:ext uri="{FF2B5EF4-FFF2-40B4-BE49-F238E27FC236}">
                <a16:creationId xmlns:a16="http://schemas.microsoft.com/office/drawing/2014/main" id="{4C2DB8D1-F8B3-464C-A4AF-49A3EB1DE9A0}"/>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30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 Power BI (Old Graphic)">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a:srcRect r="11678"/>
          <a:stretch/>
        </p:blipFill>
        <p:spPr>
          <a:xfrm>
            <a:off x="5142023" y="739541"/>
            <a:ext cx="7049978" cy="5614928"/>
          </a:xfrm>
          <a:prstGeom prst="rect">
            <a:avLst/>
          </a:prstGeom>
        </p:spPr>
      </p:pic>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CF75E99F-26AB-574E-ABE5-45483F275B8C}"/>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565252" y="504969"/>
            <a:ext cx="425607" cy="425667"/>
          </a:xfrm>
          <a:prstGeom prst="rect">
            <a:avLst/>
          </a:prstGeom>
          <a:noFill/>
          <a:extLst>
            <a:ext uri="{909E8E84-426E-40DD-AFC4-6F175D3DCCD1}">
              <a14:hiddenFill xmlns:a14="http://schemas.microsoft.com/office/drawing/2010/main">
                <a:solidFill>
                  <a:srgbClr val="FFFFFF"/>
                </a:solidFill>
              </a14:hiddenFill>
            </a:ext>
          </a:extLst>
        </p:spPr>
      </p:pic>
      <p:pic>
        <p:nvPicPr>
          <p:cNvPr id="8" name="MS logo gray - EMF" descr="Microsoft logo, gray text version">
            <a:extLst>
              <a:ext uri="{FF2B5EF4-FFF2-40B4-BE49-F238E27FC236}">
                <a16:creationId xmlns:a16="http://schemas.microsoft.com/office/drawing/2014/main" id="{3FD803C1-05F7-FE41-BF45-C11C0321ED05}"/>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6587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899F8B4-3CBB-454F-BA48-8506F3821D64}"/>
              </a:ext>
            </a:extLst>
          </p:cNvPr>
          <p:cNvPicPr>
            <a:picLocks noChangeAspect="1"/>
          </p:cNvPicPr>
          <p:nvPr userDrawn="1"/>
        </p:nvPicPr>
        <p:blipFill>
          <a:blip r:embed="rId2"/>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406063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23349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797382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09373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5936169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Low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87375" y="1375268"/>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125091629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1_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830290"/>
            <a:ext cx="11026774" cy="553998"/>
          </a:xfrm>
        </p:spPr>
        <p:txBody>
          <a:bodyPr/>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3496359"/>
            <a:ext cx="11087100" cy="430887"/>
          </a:xfrm>
        </p:spPr>
        <p:txBody>
          <a:bodyPr/>
          <a:lstStyle>
            <a:lvl1pPr marL="0" indent="0" algn="l">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231157199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281663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nk with Head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Rectangle 2">
            <a:extLst>
              <a:ext uri="{FF2B5EF4-FFF2-40B4-BE49-F238E27FC236}">
                <a16:creationId xmlns:a16="http://schemas.microsoft.com/office/drawing/2014/main" id="{8C5DECA4-675D-BE4F-9BD3-3887B5DA1E29}"/>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1728646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with Graphic">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28769169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with Graphic and 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1">
            <a:extLst>
              <a:ext uri="{FF2B5EF4-FFF2-40B4-BE49-F238E27FC236}">
                <a16:creationId xmlns:a16="http://schemas.microsoft.com/office/drawing/2014/main" id="{452C0352-8233-D544-847E-3F85BD04D86D}"/>
              </a:ext>
            </a:extLst>
          </p:cNvPr>
          <p:cNvSpPr>
            <a:spLocks noGrp="1"/>
          </p:cNvSpPr>
          <p:nvPr>
            <p:ph type="title"/>
          </p:nvPr>
        </p:nvSpPr>
        <p:spPr>
          <a:xfrm>
            <a:off x="582613" y="457200"/>
            <a:ext cx="11026776"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01920341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Graphic with Header">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2" name="Rectangle 41">
            <a:extLst>
              <a:ext uri="{FF2B5EF4-FFF2-40B4-BE49-F238E27FC236}">
                <a16:creationId xmlns:a16="http://schemas.microsoft.com/office/drawing/2014/main" id="{16D7AF3C-40B6-4E48-B501-8EAC2E9A5E4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9958987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Graphic with Nav">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BE06E01-33DF-9A43-A0C6-F9441D3E5C5F}"/>
              </a:ext>
            </a:extLst>
          </p:cNvPr>
          <p:cNvSpPr/>
          <p:nvPr userDrawn="1"/>
        </p:nvSpPr>
        <p:spPr bwMode="auto">
          <a:xfrm>
            <a:off x="152400" y="15240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2" name="Rectangle 41">
            <a:extLst>
              <a:ext uri="{FF2B5EF4-FFF2-40B4-BE49-F238E27FC236}">
                <a16:creationId xmlns:a16="http://schemas.microsoft.com/office/drawing/2014/main" id="{16D7AF3C-40B6-4E48-B501-8EAC2E9A5E4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93F52E6B-8B53-3244-97D2-5C28480A9830}"/>
              </a:ext>
            </a:extLst>
          </p:cNvPr>
          <p:cNvGrpSpPr/>
          <p:nvPr userDrawn="1"/>
        </p:nvGrpSpPr>
        <p:grpSpPr>
          <a:xfrm>
            <a:off x="11582996" y="218637"/>
            <a:ext cx="444876" cy="162166"/>
            <a:chOff x="695390" y="1849514"/>
            <a:chExt cx="10353479" cy="3774046"/>
          </a:xfrm>
        </p:grpSpPr>
        <p:sp>
          <p:nvSpPr>
            <p:cNvPr id="7" name="Rounded Rectangle 6">
              <a:extLst>
                <a:ext uri="{FF2B5EF4-FFF2-40B4-BE49-F238E27FC236}">
                  <a16:creationId xmlns:a16="http://schemas.microsoft.com/office/drawing/2014/main" id="{B770D70C-3673-E547-AED2-0FA6167F2ADF}"/>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8" name="Rounded Rectangle 7">
              <a:extLst>
                <a:ext uri="{FF2B5EF4-FFF2-40B4-BE49-F238E27FC236}">
                  <a16:creationId xmlns:a16="http://schemas.microsoft.com/office/drawing/2014/main" id="{8238AA11-5566-BC4F-BB3E-EADDE2C05860}"/>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9" name="Rounded Rectangle 8">
              <a:extLst>
                <a:ext uri="{FF2B5EF4-FFF2-40B4-BE49-F238E27FC236}">
                  <a16:creationId xmlns:a16="http://schemas.microsoft.com/office/drawing/2014/main" id="{858ADC76-8554-FB48-9C63-AA037624F7DD}"/>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10" name="Rectangle 9">
            <a:hlinkClick r:id="" action="ppaction://noaction"/>
            <a:extLst>
              <a:ext uri="{FF2B5EF4-FFF2-40B4-BE49-F238E27FC236}">
                <a16:creationId xmlns:a16="http://schemas.microsoft.com/office/drawing/2014/main" id="{DCB5D78B-11C4-0D46-93FA-F5436584828D}"/>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8007731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Individual: PPT for data (GIF)">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9B75F6-93F7-4F48-A65D-49EB27DD1E07}"/>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43EF5FA1-2857-414F-9A50-0584822C55A8}"/>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a:solidFill>
            <a:schemeClr val="tx1"/>
          </a:solidFill>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717766"/>
            <a:ext cx="2831146" cy="1485287"/>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664720FE-10AB-4C4C-8C0A-0EDF010B36EA}"/>
              </a:ext>
            </a:extLst>
          </p:cNvPr>
          <p:cNvSpPr>
            <a:spLocks noGrp="1"/>
          </p:cNvSpPr>
          <p:nvPr userDrawn="1">
            <p:ph type="body" sz="quarter" idx="11"/>
          </p:nvPr>
        </p:nvSpPr>
        <p:spPr>
          <a:xfrm>
            <a:off x="587376" y="3354291"/>
            <a:ext cx="2820366" cy="615553"/>
          </a:xfrm>
        </p:spPr>
        <p:txBody>
          <a:bodyPr/>
          <a:lstStyle>
            <a:lvl1pPr marL="0" indent="0" algn="l">
              <a:spcBef>
                <a:spcPts val="1080"/>
              </a:spcBef>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30361237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1547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6048EBB-F766-B247-91B0-286BA98DD0FA}"/>
              </a:ext>
            </a:extLst>
          </p:cNvPr>
          <p:cNvSpPr/>
          <p:nvPr userDrawn="1"/>
        </p:nvSpPr>
        <p:spPr bwMode="auto">
          <a:xfrm>
            <a:off x="4030133" y="1439333"/>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F60E942E-C499-3441-A72D-8F3354617E39}"/>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43EF5FA1-2857-414F-9A50-0584822C55A8}"/>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a:solidFill>
            <a:schemeClr val="tx1"/>
          </a:solidFill>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272937"/>
            <a:ext cx="2831146" cy="1485287"/>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664720FE-10AB-4C4C-8C0A-0EDF010B36EA}"/>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28" name="Rectangle 27">
            <a:extLst>
              <a:ext uri="{FF2B5EF4-FFF2-40B4-BE49-F238E27FC236}">
                <a16:creationId xmlns:a16="http://schemas.microsoft.com/office/drawing/2014/main" id="{96E328B0-C7D6-DE4E-963A-C1051E4487A5}"/>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3DB80A3E-F04B-9142-9508-A4637D654E62}"/>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F0740B1A-B0ED-5549-92B3-524ABCE242A8}"/>
              </a:ext>
            </a:extLst>
          </p:cNvPr>
          <p:cNvGrpSpPr/>
          <p:nvPr userDrawn="1"/>
        </p:nvGrpSpPr>
        <p:grpSpPr>
          <a:xfrm>
            <a:off x="293688" y="157289"/>
            <a:ext cx="1352934" cy="298474"/>
            <a:chOff x="433059" y="157289"/>
            <a:chExt cx="1352934" cy="298474"/>
          </a:xfrm>
        </p:grpSpPr>
        <p:sp>
          <p:nvSpPr>
            <p:cNvPr id="31" name="Title 2">
              <a:extLst>
                <a:ext uri="{FF2B5EF4-FFF2-40B4-BE49-F238E27FC236}">
                  <a16:creationId xmlns:a16="http://schemas.microsoft.com/office/drawing/2014/main" id="{286240F5-DEB1-E44B-9C07-ACCD0CC82A73}"/>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32" name="TextBox 31">
              <a:extLst>
                <a:ext uri="{FF2B5EF4-FFF2-40B4-BE49-F238E27FC236}">
                  <a16:creationId xmlns:a16="http://schemas.microsoft.com/office/drawing/2014/main" id="{08D09AB8-916F-B643-A779-0DA9CFE17774}"/>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273007025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Rectangle 17">
            <a:extLst>
              <a:ext uri="{FF2B5EF4-FFF2-40B4-BE49-F238E27FC236}">
                <a16:creationId xmlns:a16="http://schemas.microsoft.com/office/drawing/2014/main" id="{0A0CE55F-C280-CB4B-B97F-21E0A248DEE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BBFC6B0D-FE5C-B947-8E51-9842DDBE434A}"/>
              </a:ext>
            </a:extLst>
          </p:cNvPr>
          <p:cNvGrpSpPr/>
          <p:nvPr userDrawn="1"/>
        </p:nvGrpSpPr>
        <p:grpSpPr>
          <a:xfrm>
            <a:off x="164128" y="157289"/>
            <a:ext cx="1793315" cy="304438"/>
            <a:chOff x="164128" y="157289"/>
            <a:chExt cx="1793315" cy="304438"/>
          </a:xfrm>
        </p:grpSpPr>
        <p:sp>
          <p:nvSpPr>
            <p:cNvPr id="20" name="Freeform 19">
              <a:extLst>
                <a:ext uri="{FF2B5EF4-FFF2-40B4-BE49-F238E27FC236}">
                  <a16:creationId xmlns:a16="http://schemas.microsoft.com/office/drawing/2014/main" id="{0566DC34-F0B2-694D-9AF7-83B9B1577F9B}"/>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E440519A-C2E2-964B-9195-BCF532CCBC2F}"/>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accent6"/>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FD3B1EEC-DE33-7B4D-A05E-8564E1E5D42C}"/>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6"/>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3" name="Rounded Rectangle 22">
              <a:extLst>
                <a:ext uri="{FF2B5EF4-FFF2-40B4-BE49-F238E27FC236}">
                  <a16:creationId xmlns:a16="http://schemas.microsoft.com/office/drawing/2014/main" id="{F5767A10-074E-8D40-813C-C06AA4E7118E}"/>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24" name="Title 2">
              <a:extLst>
                <a:ext uri="{FF2B5EF4-FFF2-40B4-BE49-F238E27FC236}">
                  <a16:creationId xmlns:a16="http://schemas.microsoft.com/office/drawing/2014/main" id="{56E773F6-361C-044A-94F8-9AE01840E22B}"/>
                </a:ext>
              </a:extLst>
            </p:cNvPr>
            <p:cNvSpPr txBox="1">
              <a:spLocks/>
            </p:cNvSpPr>
            <p:nvPr/>
          </p:nvSpPr>
          <p:spPr>
            <a:xfrm>
              <a:off x="604509" y="157289"/>
              <a:ext cx="135293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individual</a:t>
              </a:r>
            </a:p>
          </p:txBody>
        </p:sp>
        <p:sp>
          <p:nvSpPr>
            <p:cNvPr id="25" name="TextBox 24">
              <a:extLst>
                <a:ext uri="{FF2B5EF4-FFF2-40B4-BE49-F238E27FC236}">
                  <a16:creationId xmlns:a16="http://schemas.microsoft.com/office/drawing/2014/main" id="{1E8B4E66-C59E-9242-A05A-E42AB085DFC1}"/>
                </a:ext>
              </a:extLst>
            </p:cNvPr>
            <p:cNvSpPr txBox="1"/>
            <p:nvPr/>
          </p:nvSpPr>
          <p:spPr>
            <a:xfrm>
              <a:off x="604509" y="286486"/>
              <a:ext cx="1285608"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PowerPoint for data</a:t>
              </a:r>
            </a:p>
          </p:txBody>
        </p:sp>
      </p:grpSp>
      <p:sp>
        <p:nvSpPr>
          <p:cNvPr id="26" name="Rectangle 25">
            <a:hlinkClick r:id="" action="ppaction://noaction"/>
            <a:extLst>
              <a:ext uri="{FF2B5EF4-FFF2-40B4-BE49-F238E27FC236}">
                <a16:creationId xmlns:a16="http://schemas.microsoft.com/office/drawing/2014/main" id="{CBF3025E-1A7D-BF4B-B15C-ADA183AC57C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5172648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793315" cy="304438"/>
            <a:chOff x="164128" y="157289"/>
            <a:chExt cx="179331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5293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46522"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5" y="1716780"/>
            <a:ext cx="2831146" cy="2041444"/>
          </a:xfrm>
        </p:spPr>
        <p:txBody>
          <a:bodyPr anchor="b"/>
          <a:lstStyle>
            <a:lvl1pPr algn="l">
              <a:defRPr sz="2800"/>
            </a:lvl1pPr>
          </a:lstStyle>
          <a:p>
            <a:r>
              <a:rPr lang="en-US"/>
              <a:t>Click to edit Master title style</a:t>
            </a:r>
          </a:p>
        </p:txBody>
      </p:sp>
      <p:sp>
        <p:nvSpPr>
          <p:cNvPr id="19" name="Rectangle 18">
            <a:hlinkClick r:id="" action="ppaction://noaction"/>
            <a:extLst>
              <a:ext uri="{FF2B5EF4-FFF2-40B4-BE49-F238E27FC236}">
                <a16:creationId xmlns:a16="http://schemas.microsoft.com/office/drawing/2014/main" id="{939D6BE1-06CD-4047-A78C-8967A53A4F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49C6D0F-3D98-CC4B-9B52-C7D9B9426F6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F88B7607-7EE5-C649-8399-C9F6E42CBB90}"/>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24" name="Text Placeholder 5">
            <a:extLst>
              <a:ext uri="{FF2B5EF4-FFF2-40B4-BE49-F238E27FC236}">
                <a16:creationId xmlns:a16="http://schemas.microsoft.com/office/drawing/2014/main" id="{B82A3978-F824-B545-BE74-B2C10DD5E005}"/>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02582779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Rectangle 17">
            <a:hlinkClick r:id="" action="ppaction://noaction"/>
            <a:extLst>
              <a:ext uri="{FF2B5EF4-FFF2-40B4-BE49-F238E27FC236}">
                <a16:creationId xmlns:a16="http://schemas.microsoft.com/office/drawing/2014/main" id="{C1AB6F95-B5F2-0745-A330-3FE54C991CA2}"/>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07836859-C7B9-3C41-8057-8C1C824BAE02}"/>
              </a:ext>
            </a:extLst>
          </p:cNvPr>
          <p:cNvSpPr/>
          <p:nvPr userDrawn="1"/>
        </p:nvSpPr>
        <p:spPr bwMode="auto">
          <a:xfrm>
            <a:off x="0" y="166816"/>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CD8D6CE0-C2C4-4F4F-B5D2-E2F6FC1CC1CB}"/>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287AFE2D-5DD9-DC49-8BD8-2AD303F4609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6D76D8B3-E77E-264E-9223-95965C078626}"/>
              </a:ext>
            </a:extLst>
          </p:cNvPr>
          <p:cNvGrpSpPr/>
          <p:nvPr userDrawn="1"/>
        </p:nvGrpSpPr>
        <p:grpSpPr>
          <a:xfrm>
            <a:off x="293688" y="157289"/>
            <a:ext cx="1352934" cy="298474"/>
            <a:chOff x="433059" y="157289"/>
            <a:chExt cx="1352934" cy="298474"/>
          </a:xfrm>
        </p:grpSpPr>
        <p:sp>
          <p:nvSpPr>
            <p:cNvPr id="19" name="Title 2">
              <a:extLst>
                <a:ext uri="{FF2B5EF4-FFF2-40B4-BE49-F238E27FC236}">
                  <a16:creationId xmlns:a16="http://schemas.microsoft.com/office/drawing/2014/main" id="{D255413A-2632-FC44-959B-F61B64B3C82E}"/>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20" name="TextBox 19">
              <a:extLst>
                <a:ext uri="{FF2B5EF4-FFF2-40B4-BE49-F238E27FC236}">
                  <a16:creationId xmlns:a16="http://schemas.microsoft.com/office/drawing/2014/main" id="{CD8B9713-519C-1442-99DC-B2DD207C0FB4}"/>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74492797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3" y="2875002"/>
            <a:ext cx="4407397" cy="1107996"/>
          </a:xfrm>
        </p:spPr>
        <p:txBody>
          <a:bodyPr anchor="ctr"/>
          <a:lstStyle>
            <a:lvl1pPr algn="l">
              <a:defRPr/>
            </a:lvl1pPr>
          </a:lstStyle>
          <a:p>
            <a:r>
              <a:rPr lang="en-US"/>
              <a:t>Click to edit Master title style</a:t>
            </a:r>
          </a:p>
        </p:txBody>
      </p:sp>
      <p:sp>
        <p:nvSpPr>
          <p:cNvPr id="13" name="Rectangle 12">
            <a:hlinkClick r:id="" action="ppaction://noaction"/>
            <a:extLst>
              <a:ext uri="{FF2B5EF4-FFF2-40B4-BE49-F238E27FC236}">
                <a16:creationId xmlns:a16="http://schemas.microsoft.com/office/drawing/2014/main" id="{CF5BBE0C-223E-0C4A-BEBA-67FCC89ADBC4}"/>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BCD9A895-0652-9542-967F-55EEA461328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AF91BE2-FCDF-AB42-9F02-8FC766D9CD1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0B58B34-9A7D-A34F-9DD8-4E3716FD9F2A}"/>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4331F855-7D89-D14C-9755-EFE70A89A7F5}"/>
              </a:ext>
            </a:extLst>
          </p:cNvPr>
          <p:cNvGrpSpPr/>
          <p:nvPr userDrawn="1"/>
        </p:nvGrpSpPr>
        <p:grpSpPr>
          <a:xfrm>
            <a:off x="293688" y="157289"/>
            <a:ext cx="1352934" cy="298474"/>
            <a:chOff x="433059" y="157289"/>
            <a:chExt cx="1352934" cy="298474"/>
          </a:xfrm>
        </p:grpSpPr>
        <p:sp>
          <p:nvSpPr>
            <p:cNvPr id="17" name="Title 2">
              <a:extLst>
                <a:ext uri="{FF2B5EF4-FFF2-40B4-BE49-F238E27FC236}">
                  <a16:creationId xmlns:a16="http://schemas.microsoft.com/office/drawing/2014/main" id="{F27294D1-23EE-7D46-BBF0-F6031277BF5C}"/>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8" name="TextBox 17">
              <a:extLst>
                <a:ext uri="{FF2B5EF4-FFF2-40B4-BE49-F238E27FC236}">
                  <a16:creationId xmlns:a16="http://schemas.microsoft.com/office/drawing/2014/main" id="{EC10EB76-9FF5-EC4A-9786-63A97BC8018D}"/>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141386386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7" name="Rectangle 16">
            <a:hlinkClick r:id="" action="ppaction://noaction"/>
            <a:extLst>
              <a:ext uri="{FF2B5EF4-FFF2-40B4-BE49-F238E27FC236}">
                <a16:creationId xmlns:a16="http://schemas.microsoft.com/office/drawing/2014/main" id="{0DF0C6E3-A998-C043-B31E-FB424716D333}"/>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70BA1D38-9930-8044-86EA-E247480DC4F6}"/>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28B0A5F-805B-C149-8C2D-A20A6A633686}"/>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89E96B56-DF46-654A-B782-77E02B3008EE}"/>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830B0F5E-FA3B-2647-B9F1-4F6E046E991A}"/>
              </a:ext>
            </a:extLst>
          </p:cNvPr>
          <p:cNvGrpSpPr/>
          <p:nvPr userDrawn="1"/>
        </p:nvGrpSpPr>
        <p:grpSpPr>
          <a:xfrm>
            <a:off x="293688" y="157289"/>
            <a:ext cx="1352934" cy="298474"/>
            <a:chOff x="433059" y="157289"/>
            <a:chExt cx="1352934" cy="298474"/>
          </a:xfrm>
        </p:grpSpPr>
        <p:sp>
          <p:nvSpPr>
            <p:cNvPr id="13" name="Title 2">
              <a:extLst>
                <a:ext uri="{FF2B5EF4-FFF2-40B4-BE49-F238E27FC236}">
                  <a16:creationId xmlns:a16="http://schemas.microsoft.com/office/drawing/2014/main" id="{D58925DA-C1BB-0840-AA16-EE69A29DD318}"/>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4" name="TextBox 13">
              <a:extLst>
                <a:ext uri="{FF2B5EF4-FFF2-40B4-BE49-F238E27FC236}">
                  <a16:creationId xmlns:a16="http://schemas.microsoft.com/office/drawing/2014/main" id="{25283C67-9B10-DB49-913A-FAD7E9E8D127}"/>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201053933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82615" y="1716780"/>
            <a:ext cx="2831146" cy="2041444"/>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Rectangle 33">
            <a:extLst>
              <a:ext uri="{FF2B5EF4-FFF2-40B4-BE49-F238E27FC236}">
                <a16:creationId xmlns:a16="http://schemas.microsoft.com/office/drawing/2014/main" id="{8C0D0DD5-FBC8-ED47-9D70-D794475055B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3C43389-A724-EE40-888C-CEB8E5CB4C19}"/>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34851CA-B9B2-834E-89A7-86EEFDE077A0}"/>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2EEF4B87-1792-ED4B-8746-D6A1118DC3BE}"/>
              </a:ext>
            </a:extLst>
          </p:cNvPr>
          <p:cNvGrpSpPr/>
          <p:nvPr userDrawn="1"/>
        </p:nvGrpSpPr>
        <p:grpSpPr>
          <a:xfrm>
            <a:off x="293688" y="157289"/>
            <a:ext cx="1352934" cy="298474"/>
            <a:chOff x="433059" y="157289"/>
            <a:chExt cx="1352934" cy="298474"/>
          </a:xfrm>
        </p:grpSpPr>
        <p:sp>
          <p:nvSpPr>
            <p:cNvPr id="13" name="Title 2">
              <a:extLst>
                <a:ext uri="{FF2B5EF4-FFF2-40B4-BE49-F238E27FC236}">
                  <a16:creationId xmlns:a16="http://schemas.microsoft.com/office/drawing/2014/main" id="{D293E590-B8BB-4140-A78E-3DEECE43845E}"/>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4" name="TextBox 13">
              <a:extLst>
                <a:ext uri="{FF2B5EF4-FFF2-40B4-BE49-F238E27FC236}">
                  <a16:creationId xmlns:a16="http://schemas.microsoft.com/office/drawing/2014/main" id="{0FB75013-3AC5-1143-AB96-82429A0C0FAF}"/>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243205820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46C022-10CF-3A4A-B7FD-89C302A3D35D}"/>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FEC8ED4B-2DE5-8145-8D21-3A838EA823F7}"/>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343797"/>
            <a:ext cx="2839855" cy="1414427"/>
          </a:xfrm>
        </p:spPr>
        <p:txBody>
          <a:bodyPr anchor="b"/>
          <a:lstStyle>
            <a:lvl1pPr algn="l">
              <a:defRPr sz="2800"/>
            </a:lvl1pPr>
          </a:lstStyle>
          <a:p>
            <a:r>
              <a:rPr lang="en-US"/>
              <a:t>Click to edit Master title style</a:t>
            </a:r>
          </a:p>
        </p:txBody>
      </p:sp>
      <p:sp>
        <p:nvSpPr>
          <p:cNvPr id="22" name="Text Placeholder 5">
            <a:extLst>
              <a:ext uri="{FF2B5EF4-FFF2-40B4-BE49-F238E27FC236}">
                <a16:creationId xmlns:a16="http://schemas.microsoft.com/office/drawing/2014/main" id="{3FB1DC5C-0508-BA4D-90B6-30E164B7848D}"/>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19" name="Rectangle 18">
            <a:extLst>
              <a:ext uri="{FF2B5EF4-FFF2-40B4-BE49-F238E27FC236}">
                <a16:creationId xmlns:a16="http://schemas.microsoft.com/office/drawing/2014/main" id="{F3868A81-6C2C-5041-B7E1-1C07B434150B}"/>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D7C1AD59-E379-3F46-B323-811466794C3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569B57F-0FC5-A84E-BDED-FEA6863BB697}"/>
              </a:ext>
            </a:extLst>
          </p:cNvPr>
          <p:cNvGrpSpPr/>
          <p:nvPr userDrawn="1"/>
        </p:nvGrpSpPr>
        <p:grpSpPr>
          <a:xfrm>
            <a:off x="293688" y="157289"/>
            <a:ext cx="1261564" cy="298474"/>
            <a:chOff x="433059" y="157289"/>
            <a:chExt cx="1261564" cy="298474"/>
          </a:xfrm>
        </p:grpSpPr>
        <p:sp>
          <p:nvSpPr>
            <p:cNvPr id="14" name="Title 2">
              <a:extLst>
                <a:ext uri="{FF2B5EF4-FFF2-40B4-BE49-F238E27FC236}">
                  <a16:creationId xmlns:a16="http://schemas.microsoft.com/office/drawing/2014/main" id="{EEB0636D-87E9-F94C-826A-ECD2F903E2E9}"/>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5" name="TextBox 14">
              <a:extLst>
                <a:ext uri="{FF2B5EF4-FFF2-40B4-BE49-F238E27FC236}">
                  <a16:creationId xmlns:a16="http://schemas.microsoft.com/office/drawing/2014/main" id="{928A5030-6264-FF49-B6FF-21A12B237D67}"/>
                </a:ext>
              </a:extLst>
            </p:cNvPr>
            <p:cNvSpPr txBox="1"/>
            <p:nvPr userDrawn="1"/>
          </p:nvSpPr>
          <p:spPr>
            <a:xfrm>
              <a:off x="433059" y="286486"/>
              <a:ext cx="10050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Built into Office</a:t>
              </a:r>
            </a:p>
          </p:txBody>
        </p:sp>
      </p:grpSp>
    </p:spTree>
    <p:extLst>
      <p:ext uri="{BB962C8B-B14F-4D97-AF65-F5344CB8AC3E}">
        <p14:creationId xmlns:p14="http://schemas.microsoft.com/office/powerpoint/2010/main" val="288630946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36" name="Rectangle 35">
            <a:extLst>
              <a:ext uri="{FF2B5EF4-FFF2-40B4-BE49-F238E27FC236}">
                <a16:creationId xmlns:a16="http://schemas.microsoft.com/office/drawing/2014/main" id="{8BDA9444-8F10-654B-9C7E-A4F4D08AA0DA}"/>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87E9F203-FD40-7E46-BC5A-8424B9A241E3}"/>
              </a:ext>
            </a:extLst>
          </p:cNvPr>
          <p:cNvGrpSpPr/>
          <p:nvPr userDrawn="1"/>
        </p:nvGrpSpPr>
        <p:grpSpPr>
          <a:xfrm>
            <a:off x="164128" y="157289"/>
            <a:ext cx="1572101" cy="304438"/>
            <a:chOff x="164128" y="157289"/>
            <a:chExt cx="1572101" cy="304438"/>
          </a:xfrm>
        </p:grpSpPr>
        <p:sp>
          <p:nvSpPr>
            <p:cNvPr id="38" name="Freeform 37">
              <a:extLst>
                <a:ext uri="{FF2B5EF4-FFF2-40B4-BE49-F238E27FC236}">
                  <a16:creationId xmlns:a16="http://schemas.microsoft.com/office/drawing/2014/main" id="{21AE30E0-5218-9C45-851E-384DA10D4752}"/>
                </a:ext>
              </a:extLst>
            </p:cNvPr>
            <p:cNvSpPr/>
            <p:nvPr userDrawn="1"/>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39" name="Freeform 38">
              <a:extLst>
                <a:ext uri="{FF2B5EF4-FFF2-40B4-BE49-F238E27FC236}">
                  <a16:creationId xmlns:a16="http://schemas.microsoft.com/office/drawing/2014/main" id="{B27938F8-EF03-0643-A34E-47EFD0D45983}"/>
                </a:ext>
              </a:extLst>
            </p:cNvPr>
            <p:cNvSpPr/>
            <p:nvPr userDrawn="1"/>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40" name="Freeform 39">
              <a:extLst>
                <a:ext uri="{FF2B5EF4-FFF2-40B4-BE49-F238E27FC236}">
                  <a16:creationId xmlns:a16="http://schemas.microsoft.com/office/drawing/2014/main" id="{A9B187DB-46A7-1043-A738-CDC1C4F7CF4D}"/>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41" name="Rounded Rectangle 40">
              <a:extLst>
                <a:ext uri="{FF2B5EF4-FFF2-40B4-BE49-F238E27FC236}">
                  <a16:creationId xmlns:a16="http://schemas.microsoft.com/office/drawing/2014/main" id="{C4901EE1-B334-D341-9AE1-E7F02D330CAF}"/>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42" name="Title 2">
              <a:extLst>
                <a:ext uri="{FF2B5EF4-FFF2-40B4-BE49-F238E27FC236}">
                  <a16:creationId xmlns:a16="http://schemas.microsoft.com/office/drawing/2014/main" id="{9346567C-2CD0-FC4F-B966-03476F1F85C7}"/>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team</a:t>
              </a:r>
            </a:p>
          </p:txBody>
        </p:sp>
        <p:sp>
          <p:nvSpPr>
            <p:cNvPr id="43" name="TextBox 42">
              <a:extLst>
                <a:ext uri="{FF2B5EF4-FFF2-40B4-BE49-F238E27FC236}">
                  <a16:creationId xmlns:a16="http://schemas.microsoft.com/office/drawing/2014/main" id="{33A3B67F-3825-324F-90C2-1A774DCF77F8}"/>
                </a:ext>
              </a:extLst>
            </p:cNvPr>
            <p:cNvSpPr txBox="1"/>
            <p:nvPr/>
          </p:nvSpPr>
          <p:spPr>
            <a:xfrm>
              <a:off x="604509" y="286486"/>
              <a:ext cx="772647"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Productivity</a:t>
              </a:r>
            </a:p>
          </p:txBody>
        </p:sp>
      </p:grpSp>
      <p:sp>
        <p:nvSpPr>
          <p:cNvPr id="44" name="Rectangle 43">
            <a:hlinkClick r:id="" action="ppaction://noaction"/>
            <a:extLst>
              <a:ext uri="{FF2B5EF4-FFF2-40B4-BE49-F238E27FC236}">
                <a16:creationId xmlns:a16="http://schemas.microsoft.com/office/drawing/2014/main" id="{95DDBD0B-DB63-FD43-91CA-D57FD6F4DBE4}"/>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9226651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7664" cy="553998"/>
          </a:xfrm>
        </p:spPr>
        <p:txBody>
          <a:bodyPr/>
          <a:lstStyle>
            <a:lvl1pPr algn="ctr">
              <a:defRPr/>
            </a:lvl1pPr>
          </a:lstStyle>
          <a:p>
            <a:r>
              <a:rPr lang="en-US"/>
              <a:t>Click to edit Master title style</a:t>
            </a:r>
          </a:p>
        </p:txBody>
      </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7" name="Rectangle 16">
            <a:extLst>
              <a:ext uri="{FF2B5EF4-FFF2-40B4-BE49-F238E27FC236}">
                <a16:creationId xmlns:a16="http://schemas.microsoft.com/office/drawing/2014/main" id="{7EFA4696-EF14-994C-8C0D-8629ECE10249}"/>
              </a:ext>
            </a:extLst>
          </p:cNvPr>
          <p:cNvSpPr/>
          <p:nvPr userDrawn="1"/>
        </p:nvSpPr>
        <p:spPr bwMode="auto">
          <a:xfrm>
            <a:off x="0" y="1597"/>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CDD52FB8-0430-D248-9052-DC7F71ACD71B}"/>
              </a:ext>
            </a:extLst>
          </p:cNvPr>
          <p:cNvGrpSpPr/>
          <p:nvPr userDrawn="1"/>
        </p:nvGrpSpPr>
        <p:grpSpPr>
          <a:xfrm>
            <a:off x="164128" y="158886"/>
            <a:ext cx="1572101" cy="304438"/>
            <a:chOff x="164128" y="157289"/>
            <a:chExt cx="1572101" cy="304438"/>
          </a:xfrm>
        </p:grpSpPr>
        <p:sp>
          <p:nvSpPr>
            <p:cNvPr id="21" name="Freeform 20">
              <a:extLst>
                <a:ext uri="{FF2B5EF4-FFF2-40B4-BE49-F238E27FC236}">
                  <a16:creationId xmlns:a16="http://schemas.microsoft.com/office/drawing/2014/main" id="{5728F628-351F-DF43-BFEA-3EC489BF6251}"/>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4710783E-F277-FB43-B8A6-42736956F25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DBBB85C3-1B5D-1242-92B3-B938D338DDE6}"/>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4" name="Rounded Rectangle 23">
              <a:extLst>
                <a:ext uri="{FF2B5EF4-FFF2-40B4-BE49-F238E27FC236}">
                  <a16:creationId xmlns:a16="http://schemas.microsoft.com/office/drawing/2014/main" id="{5DCF3E94-0AFA-1744-9BBE-5B8ECE8872A4}"/>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25" name="Title 2">
              <a:extLst>
                <a:ext uri="{FF2B5EF4-FFF2-40B4-BE49-F238E27FC236}">
                  <a16:creationId xmlns:a16="http://schemas.microsoft.com/office/drawing/2014/main" id="{5EE2A01B-47D3-2547-9C80-C28FDC805E1D}"/>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team</a:t>
              </a:r>
            </a:p>
          </p:txBody>
        </p:sp>
        <p:sp>
          <p:nvSpPr>
            <p:cNvPr id="26" name="TextBox 25">
              <a:extLst>
                <a:ext uri="{FF2B5EF4-FFF2-40B4-BE49-F238E27FC236}">
                  <a16:creationId xmlns:a16="http://schemas.microsoft.com/office/drawing/2014/main" id="{BE7979B0-4175-834A-9592-08200DB15CDD}"/>
                </a:ext>
              </a:extLst>
            </p:cNvPr>
            <p:cNvSpPr txBox="1"/>
            <p:nvPr/>
          </p:nvSpPr>
          <p:spPr>
            <a:xfrm>
              <a:off x="604509" y="286486"/>
              <a:ext cx="772647"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Productivity</a:t>
              </a:r>
            </a:p>
          </p:txBody>
        </p:sp>
      </p:grpSp>
      <p:sp>
        <p:nvSpPr>
          <p:cNvPr id="27" name="Rectangle 26">
            <a:hlinkClick r:id="" action="ppaction://noaction"/>
            <a:extLst>
              <a:ext uri="{FF2B5EF4-FFF2-40B4-BE49-F238E27FC236}">
                <a16:creationId xmlns:a16="http://schemas.microsoft.com/office/drawing/2014/main" id="{C9988CA1-BAF9-C04D-BB08-2881BAD6B48A}"/>
              </a:ext>
            </a:extLst>
          </p:cNvPr>
          <p:cNvSpPr/>
          <p:nvPr userDrawn="1"/>
        </p:nvSpPr>
        <p:spPr bwMode="auto">
          <a:xfrm>
            <a:off x="0" y="1597"/>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Rectangle 19">
            <a:hlinkClick r:id="" action="ppaction://noaction"/>
            <a:extLst>
              <a:ext uri="{FF2B5EF4-FFF2-40B4-BE49-F238E27FC236}">
                <a16:creationId xmlns:a16="http://schemas.microsoft.com/office/drawing/2014/main" id="{44E27974-37DE-4141-B19A-087B3F94DAA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495709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2286647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D677294-A1FE-4F42-91B7-5151788AFDCC}"/>
              </a:ext>
            </a:extLst>
          </p:cNvPr>
          <p:cNvSpPr/>
          <p:nvPr userDrawn="1"/>
        </p:nvSpPr>
        <p:spPr bwMode="auto">
          <a:xfrm>
            <a:off x="4014651" y="1456267"/>
            <a:ext cx="7445829" cy="42130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AE688B2F-B5ED-6E47-B912-A487959973DB}"/>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509260"/>
            <a:ext cx="2839855" cy="1248964"/>
          </a:xfrm>
        </p:spPr>
        <p:txBody>
          <a:bodyPr anchor="b"/>
          <a:lstStyle>
            <a:lvl1pPr algn="l">
              <a:defRPr sz="2800"/>
            </a:lvl1pPr>
          </a:lstStyle>
          <a:p>
            <a:r>
              <a:rPr lang="en-US"/>
              <a:t>Click to edit Master title style</a:t>
            </a:r>
          </a:p>
        </p:txBody>
      </p:sp>
      <p:sp>
        <p:nvSpPr>
          <p:cNvPr id="23" name="Text Placeholder 5">
            <a:extLst>
              <a:ext uri="{FF2B5EF4-FFF2-40B4-BE49-F238E27FC236}">
                <a16:creationId xmlns:a16="http://schemas.microsoft.com/office/drawing/2014/main" id="{3309986B-9024-2644-86D1-33D6057DACB8}"/>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13" name="Rectangle 12">
            <a:extLst>
              <a:ext uri="{FF2B5EF4-FFF2-40B4-BE49-F238E27FC236}">
                <a16:creationId xmlns:a16="http://schemas.microsoft.com/office/drawing/2014/main" id="{ABB0BB31-658E-7E43-8E9B-FE02C240257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CB5DF2CB-277B-4A4C-B583-C1293608AF79}"/>
              </a:ext>
            </a:extLst>
          </p:cNvPr>
          <p:cNvGrpSpPr/>
          <p:nvPr userDrawn="1"/>
        </p:nvGrpSpPr>
        <p:grpSpPr>
          <a:xfrm>
            <a:off x="293688" y="157289"/>
            <a:ext cx="1261564" cy="298474"/>
            <a:chOff x="433059" y="157289"/>
            <a:chExt cx="1261564" cy="298474"/>
          </a:xfrm>
        </p:grpSpPr>
        <p:sp>
          <p:nvSpPr>
            <p:cNvPr id="15" name="Title 2">
              <a:extLst>
                <a:ext uri="{FF2B5EF4-FFF2-40B4-BE49-F238E27FC236}">
                  <a16:creationId xmlns:a16="http://schemas.microsoft.com/office/drawing/2014/main" id="{5AE25B72-B187-1740-AEE1-B2E36DD5FE69}"/>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6" name="TextBox 15">
              <a:extLst>
                <a:ext uri="{FF2B5EF4-FFF2-40B4-BE49-F238E27FC236}">
                  <a16:creationId xmlns:a16="http://schemas.microsoft.com/office/drawing/2014/main" id="{7895F6F0-62D0-5B4C-8086-20FF1277C208}"/>
                </a:ext>
              </a:extLst>
            </p:cNvPr>
            <p:cNvSpPr txBox="1"/>
            <p:nvPr userDrawn="1"/>
          </p:nvSpPr>
          <p:spPr>
            <a:xfrm>
              <a:off x="433059" y="286486"/>
              <a:ext cx="106760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Insight to Action</a:t>
              </a:r>
            </a:p>
          </p:txBody>
        </p:sp>
      </p:grpSp>
    </p:spTree>
    <p:extLst>
      <p:ext uri="{BB962C8B-B14F-4D97-AF65-F5344CB8AC3E}">
        <p14:creationId xmlns:p14="http://schemas.microsoft.com/office/powerpoint/2010/main" val="87650928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eams: Action">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9" name="Rectangle 8">
            <a:extLst>
              <a:ext uri="{FF2B5EF4-FFF2-40B4-BE49-F238E27FC236}">
                <a16:creationId xmlns:a16="http://schemas.microsoft.com/office/drawing/2014/main" id="{80AB90AA-28CE-E24D-B077-CD60DE4C994E}"/>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BBB9BCD-362B-3C44-BD30-945A5C472FA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5649F578-2BED-9743-803A-B9E186824113}"/>
              </a:ext>
            </a:extLst>
          </p:cNvPr>
          <p:cNvGrpSpPr/>
          <p:nvPr userDrawn="1"/>
        </p:nvGrpSpPr>
        <p:grpSpPr>
          <a:xfrm>
            <a:off x="293688" y="157289"/>
            <a:ext cx="1261564" cy="298474"/>
            <a:chOff x="433059" y="157289"/>
            <a:chExt cx="1261564" cy="298474"/>
          </a:xfrm>
        </p:grpSpPr>
        <p:sp>
          <p:nvSpPr>
            <p:cNvPr id="12" name="Title 2">
              <a:extLst>
                <a:ext uri="{FF2B5EF4-FFF2-40B4-BE49-F238E27FC236}">
                  <a16:creationId xmlns:a16="http://schemas.microsoft.com/office/drawing/2014/main" id="{DD650B2A-83A3-AB4E-AD52-B29360F96307}"/>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3" name="TextBox 12">
              <a:extLst>
                <a:ext uri="{FF2B5EF4-FFF2-40B4-BE49-F238E27FC236}">
                  <a16:creationId xmlns:a16="http://schemas.microsoft.com/office/drawing/2014/main" id="{02482F0E-6C06-D34E-AA13-7EB38FA909EF}"/>
                </a:ext>
              </a:extLst>
            </p:cNvPr>
            <p:cNvSpPr txBox="1"/>
            <p:nvPr userDrawn="1"/>
          </p:nvSpPr>
          <p:spPr>
            <a:xfrm>
              <a:off x="433059" y="286486"/>
              <a:ext cx="106760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Insight to Action</a:t>
              </a:r>
            </a:p>
          </p:txBody>
        </p:sp>
      </p:grpSp>
    </p:spTree>
    <p:extLst>
      <p:ext uri="{BB962C8B-B14F-4D97-AF65-F5344CB8AC3E}">
        <p14:creationId xmlns:p14="http://schemas.microsoft.com/office/powerpoint/2010/main" val="109751282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1934494"/>
            <a:ext cx="2839855" cy="1823730"/>
          </a:xfrm>
        </p:spPr>
        <p:txBody>
          <a:bodyPr anchor="b"/>
          <a:lstStyle>
            <a:lvl1pPr algn="l">
              <a:defRPr sz="2800"/>
            </a:lvl1pPr>
          </a:lstStyle>
          <a:p>
            <a:r>
              <a:rPr lang="en-US"/>
              <a:t>Click to edit Master title style</a:t>
            </a:r>
          </a:p>
        </p:txBody>
      </p:sp>
      <p:sp>
        <p:nvSpPr>
          <p:cNvPr id="23" name="Rectangle 22">
            <a:extLst>
              <a:ext uri="{FF2B5EF4-FFF2-40B4-BE49-F238E27FC236}">
                <a16:creationId xmlns:a16="http://schemas.microsoft.com/office/drawing/2014/main" id="{1ABB7EA5-0AC8-9C41-A7F0-1FC322909001}"/>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C3679A93-A745-6649-AE64-3137E5FAF65D}"/>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25" name="Picture Placeholder 9">
            <a:extLst>
              <a:ext uri="{FF2B5EF4-FFF2-40B4-BE49-F238E27FC236}">
                <a16:creationId xmlns:a16="http://schemas.microsoft.com/office/drawing/2014/main" id="{99A58F40-3C2D-4B46-BE4E-B175053C28D6}"/>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27" name="Text Placeholder 5">
            <a:extLst>
              <a:ext uri="{FF2B5EF4-FFF2-40B4-BE49-F238E27FC236}">
                <a16:creationId xmlns:a16="http://schemas.microsoft.com/office/drawing/2014/main" id="{F7D37F6A-A6CB-9445-A929-0C041FA5B468}"/>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8" name="Rectangle 27">
            <a:hlinkClick r:id="" action="ppaction://noaction"/>
            <a:extLst>
              <a:ext uri="{FF2B5EF4-FFF2-40B4-BE49-F238E27FC236}">
                <a16:creationId xmlns:a16="http://schemas.microsoft.com/office/drawing/2014/main" id="{CFD42F45-7E2A-A44C-8492-FCDDB08A932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C788E10-A86F-4945-B4D1-11F35E98C36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57236898-EC7A-2E48-8924-FDA64F07C7B0}"/>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117B48A2-175A-C448-9558-351BAF713668}"/>
              </a:ext>
            </a:extLst>
          </p:cNvPr>
          <p:cNvGrpSpPr/>
          <p:nvPr userDrawn="1"/>
        </p:nvGrpSpPr>
        <p:grpSpPr>
          <a:xfrm>
            <a:off x="293688" y="157289"/>
            <a:ext cx="1261564" cy="298474"/>
            <a:chOff x="433059" y="157289"/>
            <a:chExt cx="1261564" cy="298474"/>
          </a:xfrm>
        </p:grpSpPr>
        <p:sp>
          <p:nvSpPr>
            <p:cNvPr id="15" name="Title 2">
              <a:extLst>
                <a:ext uri="{FF2B5EF4-FFF2-40B4-BE49-F238E27FC236}">
                  <a16:creationId xmlns:a16="http://schemas.microsoft.com/office/drawing/2014/main" id="{4716D819-D8C7-8940-A325-778F89F5F257}"/>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6" name="TextBox 15">
              <a:extLst>
                <a:ext uri="{FF2B5EF4-FFF2-40B4-BE49-F238E27FC236}">
                  <a16:creationId xmlns:a16="http://schemas.microsoft.com/office/drawing/2014/main" id="{83DA4521-9DB7-7E4F-91FA-6F773A9F8930}"/>
                </a:ext>
              </a:extLst>
            </p:cNvPr>
            <p:cNvSpPr txBox="1"/>
            <p:nvPr userDrawn="1"/>
          </p:nvSpPr>
          <p:spPr>
            <a:xfrm>
              <a:off x="433059" y="286486"/>
              <a:ext cx="10050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Built into Office</a:t>
              </a:r>
            </a:p>
          </p:txBody>
        </p:sp>
      </p:grpSp>
    </p:spTree>
    <p:extLst>
      <p:ext uri="{BB962C8B-B14F-4D97-AF65-F5344CB8AC3E}">
        <p14:creationId xmlns:p14="http://schemas.microsoft.com/office/powerpoint/2010/main" val="342181906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eams: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572101" cy="304438"/>
            <a:chOff x="164128" y="157289"/>
            <a:chExt cx="157210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7203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20" name="Rectangle 19">
            <a:hlinkClick r:id="" action="ppaction://noaction"/>
            <a:extLst>
              <a:ext uri="{FF2B5EF4-FFF2-40B4-BE49-F238E27FC236}">
                <a16:creationId xmlns:a16="http://schemas.microsoft.com/office/drawing/2014/main" id="{8033620B-E92D-154B-A6C5-393EBA655DA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2950092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616985" cy="304438"/>
            <a:chOff x="164128" y="157289"/>
            <a:chExt cx="161698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7660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7203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Collaboration</a:t>
              </a:r>
            </a:p>
          </p:txBody>
        </p:sp>
      </p:grpSp>
      <p:sp>
        <p:nvSpPr>
          <p:cNvPr id="21" name="Rectangle 20">
            <a:hlinkClick r:id="" action="ppaction://noaction"/>
            <a:extLst>
              <a:ext uri="{FF2B5EF4-FFF2-40B4-BE49-F238E27FC236}">
                <a16:creationId xmlns:a16="http://schemas.microsoft.com/office/drawing/2014/main" id="{E0167D9F-FE90-FE4E-A57B-5129370186C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4059357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DAB0F2A-BC17-5441-B1FE-0F5142473DC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5533B4E5-0D98-8C4A-BA52-91B6674432D1}"/>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2567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934494"/>
            <a:ext cx="2839855" cy="1823730"/>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084102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567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72256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34312"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87375" y="1375268"/>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0605186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C2B8512-6C40-694C-93B6-81286CCE078B}"/>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F44E116-AC68-8743-98C9-7DB86E446B42}"/>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7AA51D9-089A-6E46-BF05-334241A47DAE}"/>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726974"/>
            <a:ext cx="2839855" cy="1031250"/>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48784953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30B599-8C58-0D45-B050-0CED826D22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38421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1667566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189670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C764B26-92E4-044D-9012-5534CC19A34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AF8EADEA-6F47-F24B-9938-C505DB0CBC30}"/>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26156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631180"/>
            <a:ext cx="2839855" cy="1127044"/>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6436736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6156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0350369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D930A0B-34E8-2D4D-B051-E4871F139EB8}"/>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7F72A937-2B3A-6A40-BD92-F67D7571AEA5}"/>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9415B964-D375-1A43-8762-D98F7D653BDF}"/>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31146" cy="861774"/>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55181900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3742566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461D5DD9-3F0F-794A-A08A-063EFFAEED81}"/>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9980528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177D9F1-5F9B-1948-A1CD-552216AD100C}"/>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FAA239E9-5367-674C-9152-01FF1D61A198}"/>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3" name="Picture 32">
            <a:extLst>
              <a:ext uri="{FF2B5EF4-FFF2-40B4-BE49-F238E27FC236}">
                <a16:creationId xmlns:a16="http://schemas.microsoft.com/office/drawing/2014/main" id="{F11B8EAB-9EEE-2E40-B610-6C3133382528}"/>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974900"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29" name="Rectangle 28">
            <a:hlinkClick r:id="" action="ppaction://noaction"/>
            <a:extLst>
              <a:ext uri="{FF2B5EF4-FFF2-40B4-BE49-F238E27FC236}">
                <a16:creationId xmlns:a16="http://schemas.microsoft.com/office/drawing/2014/main" id="{0BFF32A6-8013-2E40-9622-07A2CAC50AD3}"/>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05020" cy="861774"/>
          </a:xfrm>
        </p:spPr>
        <p:txBody>
          <a:bodyPr anchor="b"/>
          <a:lstStyle>
            <a:lvl1pPr algn="l">
              <a:defRPr sz="2800"/>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764475467"/>
      </p:ext>
    </p:extLst>
  </p:cSld>
  <p:clrMapOvr>
    <a:masterClrMapping/>
  </p:clrMapOvr>
  <p:transition>
    <p:fade/>
  </p:transition>
  <p:extLst>
    <p:ext uri="{DCECCB84-F9BA-43D5-87BE-67443E8EF086}">
      <p15:sldGuideLst xmlns:p15="http://schemas.microsoft.com/office/powerpoint/2012/main">
        <p15:guide id="1" orient="horz" pos="2370">
          <p15:clr>
            <a:srgbClr val="FBAE40"/>
          </p15:clr>
        </p15:guide>
        <p15:guide id="2" orient="horz" pos="2452">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974900"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8908200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978106"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8992521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53E1F74-B98D-6945-9790-BD5F177B9B78}"/>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099957"/>
            <a:ext cx="2831146" cy="1658267"/>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2336858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5369018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3568834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625856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44744982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1D9BA1C-4137-C442-B98F-F35A616FA5D0}"/>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782539"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347436"/>
            <a:ext cx="2831146" cy="1410788"/>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633E8BA9-6E6C-A24D-906D-17669B57931C}"/>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3C125A97-0298-AB48-9825-655257648CA9}"/>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33" name="Text Placeholder 5">
            <a:extLst>
              <a:ext uri="{FF2B5EF4-FFF2-40B4-BE49-F238E27FC236}">
                <a16:creationId xmlns:a16="http://schemas.microsoft.com/office/drawing/2014/main" id="{31513F8A-6F08-214A-81C7-29A8AC6A44DC}"/>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17483821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782539"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0151494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2265044"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3327337"/>
            <a:ext cx="2770186" cy="430887"/>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userDrawn="1">
            <p:ph type="pic" sz="quarter" idx="11" hasCustomPrompt="1"/>
          </p:nvPr>
        </p:nvSpPr>
        <p:spPr>
          <a:xfrm>
            <a:off x="4049485" y="1489167"/>
            <a:ext cx="7402285" cy="4153988"/>
          </a:xfrm>
          <a:solidFill>
            <a:schemeClr val="bg1"/>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15261701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2265044"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36464263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77830A82-DB45-0A4A-B788-CCDD7FC9902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592007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userDrawn="1">
  <p:cSld name="One Lak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E9D79C5-605C-4B4A-A9AC-EAD80881BA24}"/>
              </a:ext>
            </a:extLst>
          </p:cNvPr>
          <p:cNvSpPr/>
          <p:nvPr/>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9" name="Group 8">
            <a:extLst>
              <a:ext uri="{FF2B5EF4-FFF2-40B4-BE49-F238E27FC236}">
                <a16:creationId xmlns:a16="http://schemas.microsoft.com/office/drawing/2014/main" id="{A46B2338-9CEE-D74F-9E2E-5B5C04A8A382}"/>
              </a:ext>
            </a:extLst>
          </p:cNvPr>
          <p:cNvGrpSpPr/>
          <p:nvPr userDrawn="1"/>
        </p:nvGrpSpPr>
        <p:grpSpPr>
          <a:xfrm>
            <a:off x="293688" y="157289"/>
            <a:ext cx="1054776" cy="298474"/>
            <a:chOff x="433059" y="157289"/>
            <a:chExt cx="1054776" cy="298474"/>
          </a:xfrm>
        </p:grpSpPr>
        <p:sp>
          <p:nvSpPr>
            <p:cNvPr id="10" name="Title 2">
              <a:extLst>
                <a:ext uri="{FF2B5EF4-FFF2-40B4-BE49-F238E27FC236}">
                  <a16:creationId xmlns:a16="http://schemas.microsoft.com/office/drawing/2014/main" id="{3EA025DA-B74D-4844-80FF-6146367D930E}"/>
                </a:ext>
              </a:extLst>
            </p:cNvPr>
            <p:cNvSpPr txBox="1">
              <a:spLocks/>
            </p:cNvSpPr>
            <p:nvPr userDrawn="1"/>
          </p:nvSpPr>
          <p:spPr>
            <a:xfrm>
              <a:off x="433059" y="157289"/>
              <a:ext cx="1054776"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Lake Centric and Open</a:t>
              </a:r>
            </a:p>
          </p:txBody>
        </p:sp>
        <p:sp>
          <p:nvSpPr>
            <p:cNvPr id="12" name="TextBox 11">
              <a:extLst>
                <a:ext uri="{FF2B5EF4-FFF2-40B4-BE49-F238E27FC236}">
                  <a16:creationId xmlns:a16="http://schemas.microsoft.com/office/drawing/2014/main" id="{81CC2DF6-79D4-5749-A2E3-AB9E0E966348}"/>
                </a:ext>
              </a:extLst>
            </p:cNvPr>
            <p:cNvSpPr txBox="1"/>
            <p:nvPr userDrawn="1"/>
          </p:nvSpPr>
          <p:spPr>
            <a:xfrm>
              <a:off x="433059" y="286486"/>
              <a:ext cx="594715"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One Lake</a:t>
              </a:r>
            </a:p>
          </p:txBody>
        </p:sp>
      </p:grpSp>
    </p:spTree>
    <p:extLst>
      <p:ext uri="{BB962C8B-B14F-4D97-AF65-F5344CB8AC3E}">
        <p14:creationId xmlns:p14="http://schemas.microsoft.com/office/powerpoint/2010/main" val="251292537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Always Synced">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61" name="Text Placeholder 5">
            <a:extLst>
              <a:ext uri="{FF2B5EF4-FFF2-40B4-BE49-F238E27FC236}">
                <a16:creationId xmlns:a16="http://schemas.microsoft.com/office/drawing/2014/main" id="{8BE339EF-D510-CF42-A53B-490205EAA9DA}"/>
              </a:ext>
            </a:extLst>
          </p:cNvPr>
          <p:cNvSpPr>
            <a:spLocks noGrp="1"/>
          </p:cNvSpPr>
          <p:nvPr userDrawn="1">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171698058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291B-E1E6-A644-2047-E0652299F3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0640B1-457C-6C15-589C-DEBBDCA3DA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63BFF6-FCEE-D105-D78F-67608BD40FFF}"/>
              </a:ext>
            </a:extLst>
          </p:cNvPr>
          <p:cNvSpPr>
            <a:spLocks noGrp="1"/>
          </p:cNvSpPr>
          <p:nvPr>
            <p:ph type="dt" sz="half" idx="10"/>
          </p:nvPr>
        </p:nvSpPr>
        <p:spPr/>
        <p:txBody>
          <a:bodyPr/>
          <a:lstStyle/>
          <a:p>
            <a:fld id="{99FCA5B1-5360-4571-B1CF-719091C39F0E}" type="datetimeFigureOut">
              <a:rPr lang="en-US" smtClean="0"/>
              <a:t>3/23/24</a:t>
            </a:fld>
            <a:endParaRPr lang="en-US"/>
          </a:p>
        </p:txBody>
      </p:sp>
      <p:sp>
        <p:nvSpPr>
          <p:cNvPr id="5" name="Footer Placeholder 4">
            <a:extLst>
              <a:ext uri="{FF2B5EF4-FFF2-40B4-BE49-F238E27FC236}">
                <a16:creationId xmlns:a16="http://schemas.microsoft.com/office/drawing/2014/main" id="{B6BD95BF-C989-2EB5-4703-FD42B4BA65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05CA31-E792-8474-8F60-C3325F5CF767}"/>
              </a:ext>
            </a:extLst>
          </p:cNvPr>
          <p:cNvSpPr>
            <a:spLocks noGrp="1"/>
          </p:cNvSpPr>
          <p:nvPr>
            <p:ph type="sldNum" sz="quarter" idx="12"/>
          </p:nvPr>
        </p:nvSpPr>
        <p:spPr/>
        <p:txBody>
          <a:bodyPr/>
          <a:lstStyle/>
          <a:p>
            <a:fld id="{1EB34D95-06DC-45D1-99D9-BD5CA964A098}" type="slidenum">
              <a:rPr lang="en-US" smtClean="0"/>
              <a:t>‹#›</a:t>
            </a:fld>
            <a:endParaRPr lang="en-US"/>
          </a:p>
        </p:txBody>
      </p:sp>
    </p:spTree>
    <p:extLst>
      <p:ext uri="{BB962C8B-B14F-4D97-AF65-F5344CB8AC3E}">
        <p14:creationId xmlns:p14="http://schemas.microsoft.com/office/powerpoint/2010/main" val="31201482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633202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3" y="226595"/>
            <a:ext cx="11026774" cy="553998"/>
          </a:xfrm>
        </p:spPr>
        <p:txBody>
          <a:bodyPr/>
          <a:lstStyle>
            <a:lvl1pPr algn="ctr">
              <a:defRPr/>
            </a:lvl1pPr>
          </a:lstStyle>
          <a:p>
            <a:r>
              <a:rPr lang="en-US"/>
              <a:t>Click to edit Master title style</a:t>
            </a:r>
          </a:p>
        </p:txBody>
      </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9216747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8E7627-4E7D-35FB-E23B-3E2DA194CB38}"/>
              </a:ext>
            </a:extLst>
          </p:cNvPr>
          <p:cNvSpPr>
            <a:spLocks noGrp="1"/>
          </p:cNvSpPr>
          <p:nvPr>
            <p:ph type="body" idx="1"/>
          </p:nvPr>
        </p:nvSpPr>
        <p:spPr>
          <a:xfrm>
            <a:off x="839788" y="108680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7FCA90-FACC-ABA3-C704-62E5CE8F3876}"/>
              </a:ext>
            </a:extLst>
          </p:cNvPr>
          <p:cNvSpPr>
            <a:spLocks noGrp="1"/>
          </p:cNvSpPr>
          <p:nvPr>
            <p:ph sz="half" idx="2"/>
          </p:nvPr>
        </p:nvSpPr>
        <p:spPr>
          <a:xfrm>
            <a:off x="839788" y="2084832"/>
            <a:ext cx="5157787" cy="4104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60CEC1-7631-EA17-CCF2-2064DCA5D876}"/>
              </a:ext>
            </a:extLst>
          </p:cNvPr>
          <p:cNvSpPr>
            <a:spLocks noGrp="1"/>
          </p:cNvSpPr>
          <p:nvPr>
            <p:ph type="body" sz="quarter" idx="3"/>
          </p:nvPr>
        </p:nvSpPr>
        <p:spPr>
          <a:xfrm>
            <a:off x="6172200" y="10868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7C662E-0DB3-CD29-7B26-197DCE14B82C}"/>
              </a:ext>
            </a:extLst>
          </p:cNvPr>
          <p:cNvSpPr>
            <a:spLocks noGrp="1"/>
          </p:cNvSpPr>
          <p:nvPr>
            <p:ph sz="quarter" idx="4"/>
          </p:nvPr>
        </p:nvSpPr>
        <p:spPr>
          <a:xfrm>
            <a:off x="6172200" y="2084832"/>
            <a:ext cx="5183188" cy="4104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7F99FD-28A1-56B3-9E5F-F1D73FFA02DC}"/>
              </a:ext>
            </a:extLst>
          </p:cNvPr>
          <p:cNvSpPr>
            <a:spLocks noGrp="1"/>
          </p:cNvSpPr>
          <p:nvPr>
            <p:ph type="dt" sz="half" idx="10"/>
          </p:nvPr>
        </p:nvSpPr>
        <p:spPr/>
        <p:txBody>
          <a:bodyPr/>
          <a:lstStyle/>
          <a:p>
            <a:fld id="{99FCA5B1-5360-4571-B1CF-719091C39F0E}" type="datetimeFigureOut">
              <a:rPr lang="en-US" smtClean="0"/>
              <a:t>3/23/24</a:t>
            </a:fld>
            <a:endParaRPr lang="en-US"/>
          </a:p>
        </p:txBody>
      </p:sp>
      <p:sp>
        <p:nvSpPr>
          <p:cNvPr id="8" name="Footer Placeholder 7">
            <a:extLst>
              <a:ext uri="{FF2B5EF4-FFF2-40B4-BE49-F238E27FC236}">
                <a16:creationId xmlns:a16="http://schemas.microsoft.com/office/drawing/2014/main" id="{6E6588B9-67F2-4623-0319-CA7D2896BE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2A5AEA-AB5C-71A4-162B-F34303C07C89}"/>
              </a:ext>
            </a:extLst>
          </p:cNvPr>
          <p:cNvSpPr>
            <a:spLocks noGrp="1"/>
          </p:cNvSpPr>
          <p:nvPr>
            <p:ph type="sldNum" sz="quarter" idx="12"/>
          </p:nvPr>
        </p:nvSpPr>
        <p:spPr/>
        <p:txBody>
          <a:bodyPr/>
          <a:lstStyle/>
          <a:p>
            <a:fld id="{1EB34D95-06DC-45D1-99D9-BD5CA964A098}" type="slidenum">
              <a:rPr lang="en-US" smtClean="0"/>
              <a:t>‹#›</a:t>
            </a:fld>
            <a:endParaRPr lang="en-US"/>
          </a:p>
        </p:txBody>
      </p:sp>
      <p:sp>
        <p:nvSpPr>
          <p:cNvPr id="10" name="Title 1">
            <a:extLst>
              <a:ext uri="{FF2B5EF4-FFF2-40B4-BE49-F238E27FC236}">
                <a16:creationId xmlns:a16="http://schemas.microsoft.com/office/drawing/2014/main" id="{53A19D4C-138B-CCEB-F014-3CA4F09331F5}"/>
              </a:ext>
            </a:extLst>
          </p:cNvPr>
          <p:cNvSpPr>
            <a:spLocks noGrp="1"/>
          </p:cNvSpPr>
          <p:nvPr>
            <p:ph type="title"/>
          </p:nvPr>
        </p:nvSpPr>
        <p:spPr>
          <a:xfrm>
            <a:off x="838200" y="215070"/>
            <a:ext cx="1051560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6499478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chemeClr val="bg1"/>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t>
            </a:r>
          </a:p>
        </p:txBody>
      </p:sp>
    </p:spTree>
    <p:extLst>
      <p:ext uri="{BB962C8B-B14F-4D97-AF65-F5344CB8AC3E}">
        <p14:creationId xmlns:p14="http://schemas.microsoft.com/office/powerpoint/2010/main" val="157849020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2217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op_Banner_NoTer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4" name="Footer Placeholder 1">
            <a:extLst>
              <a:ext uri="{FF2B5EF4-FFF2-40B4-BE49-F238E27FC236}">
                <a16:creationId xmlns:a16="http://schemas.microsoft.com/office/drawing/2014/main" id="{1755EFB9-9C51-91C0-FEAF-31297B8B2C68}"/>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ext Placeholder 5">
            <a:extLst>
              <a:ext uri="{FF2B5EF4-FFF2-40B4-BE49-F238E27FC236}">
                <a16:creationId xmlns:a16="http://schemas.microsoft.com/office/drawing/2014/main" id="{1F89D54B-A001-3C9B-53E1-04316B3BEEE3}"/>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
        <p:nvSpPr>
          <p:cNvPr id="8" name="Text Placeholder 5">
            <a:extLst>
              <a:ext uri="{FF2B5EF4-FFF2-40B4-BE49-F238E27FC236}">
                <a16:creationId xmlns:a16="http://schemas.microsoft.com/office/drawing/2014/main" id="{3222C640-394F-EE5B-0FA9-E5491939EF08}"/>
              </a:ext>
            </a:extLst>
          </p:cNvPr>
          <p:cNvSpPr>
            <a:spLocks noGrp="1"/>
          </p:cNvSpPr>
          <p:nvPr>
            <p:ph type="body" sz="quarter" idx="19" hasCustomPrompt="1"/>
          </p:nvPr>
        </p:nvSpPr>
        <p:spPr>
          <a:xfrm>
            <a:off x="563497" y="1202078"/>
            <a:ext cx="11045889"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60327773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101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7671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7B360-37D3-FDB0-85F5-1CB3CAB4397D}"/>
              </a:ext>
            </a:extLst>
          </p:cNvPr>
          <p:cNvPicPr>
            <a:picLocks noChangeAspect="1"/>
          </p:cNvPicPr>
          <p:nvPr userDrawn="1"/>
        </p:nvPicPr>
        <p:blipFill>
          <a:blip r:embed="rId2"/>
          <a:srcRect/>
          <a:stretch/>
        </p:blipFill>
        <p:spPr>
          <a:xfrm>
            <a:off x="2771" y="0"/>
            <a:ext cx="12186458" cy="6858000"/>
          </a:xfrm>
          <a:prstGeom prst="rect">
            <a:avLst/>
          </a:prstGeom>
        </p:spPr>
      </p:pic>
      <p:pic>
        <p:nvPicPr>
          <p:cNvPr id="12" name="Picture 11">
            <a:extLst>
              <a:ext uri="{FF2B5EF4-FFF2-40B4-BE49-F238E27FC236}">
                <a16:creationId xmlns:a16="http://schemas.microsoft.com/office/drawing/2014/main" id="{E1F967F9-95E5-AD9D-8CFF-1703E1459D7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872975" y="2541456"/>
            <a:ext cx="5202433" cy="1602332"/>
          </a:xfrm>
          <a:prstGeom prst="rect">
            <a:avLst/>
          </a:prstGeom>
        </p:spPr>
      </p:pic>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4"/>
          <a:stretch>
            <a:fillRect/>
          </a:stretch>
        </p:blipFill>
        <p:spPr bwMode="black">
          <a:xfrm>
            <a:off x="563563" y="485375"/>
            <a:ext cx="1326124" cy="283975"/>
          </a:xfrm>
          <a:prstGeom prst="rect">
            <a:avLst/>
          </a:prstGeom>
        </p:spPr>
      </p:pic>
    </p:spTree>
    <p:extLst>
      <p:ext uri="{BB962C8B-B14F-4D97-AF65-F5344CB8AC3E}">
        <p14:creationId xmlns:p14="http://schemas.microsoft.com/office/powerpoint/2010/main" val="94335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2"/>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3" name="Picture 2">
            <a:extLst>
              <a:ext uri="{FF2B5EF4-FFF2-40B4-BE49-F238E27FC236}">
                <a16:creationId xmlns:a16="http://schemas.microsoft.com/office/drawing/2014/main" id="{DAB6718A-DC4C-D24E-581A-02F2D5BE0D46}"/>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9337408" y="309186"/>
            <a:ext cx="2371493" cy="730412"/>
          </a:xfrm>
          <a:prstGeom prst="rect">
            <a:avLst/>
          </a:prstGeom>
        </p:spPr>
      </p:pic>
    </p:spTree>
    <p:extLst>
      <p:ext uri="{BB962C8B-B14F-4D97-AF65-F5344CB8AC3E}">
        <p14:creationId xmlns:p14="http://schemas.microsoft.com/office/powerpoint/2010/main" val="28826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2"/>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Picture 1">
            <a:extLst>
              <a:ext uri="{FF2B5EF4-FFF2-40B4-BE49-F238E27FC236}">
                <a16:creationId xmlns:a16="http://schemas.microsoft.com/office/drawing/2014/main" id="{29213E74-33AF-6CF0-454B-2F13A633DBE5}"/>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9337408" y="309186"/>
            <a:ext cx="2371493" cy="730412"/>
          </a:xfrm>
          <a:prstGeom prst="rect">
            <a:avLst/>
          </a:prstGeom>
        </p:spPr>
      </p:pic>
    </p:spTree>
    <p:extLst>
      <p:ext uri="{BB962C8B-B14F-4D97-AF65-F5344CB8AC3E}">
        <p14:creationId xmlns:p14="http://schemas.microsoft.com/office/powerpoint/2010/main" val="2413511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63706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3"/>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146402680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pic>
        <p:nvPicPr>
          <p:cNvPr id="5" name="Picture 4">
            <a:extLst>
              <a:ext uri="{FF2B5EF4-FFF2-40B4-BE49-F238E27FC236}">
                <a16:creationId xmlns:a16="http://schemas.microsoft.com/office/drawing/2014/main" id="{FF3C8A88-4D0A-1E62-47C7-3FEB68221F0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60022" y="309186"/>
            <a:ext cx="2371493" cy="730412"/>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1" y="2190157"/>
            <a:ext cx="4420949" cy="2477683"/>
          </a:xfrm>
        </p:spPr>
        <p:txBody>
          <a:bodyPr anchor="ctr"/>
          <a:lstStyle/>
          <a:p>
            <a:r>
              <a:rPr lang="en-US"/>
              <a:t>Section divider title</a:t>
            </a:r>
          </a:p>
        </p:txBody>
      </p:sp>
    </p:spTree>
    <p:extLst>
      <p:ext uri="{BB962C8B-B14F-4D97-AF65-F5344CB8AC3E}">
        <p14:creationId xmlns:p14="http://schemas.microsoft.com/office/powerpoint/2010/main" val="751188747"/>
      </p:ext>
    </p:extLst>
  </p:cSld>
  <p:clrMapOvr>
    <a:overrideClrMapping bg1="lt1" tx1="dk1" bg2="lt2" tx2="dk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pic>
        <p:nvPicPr>
          <p:cNvPr id="3" name="Picture 2">
            <a:extLst>
              <a:ext uri="{FF2B5EF4-FFF2-40B4-BE49-F238E27FC236}">
                <a16:creationId xmlns:a16="http://schemas.microsoft.com/office/drawing/2014/main" id="{3B48321E-9AE9-E4EB-159F-A90A1A9C808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60022" y="309186"/>
            <a:ext cx="2371493" cy="730412"/>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1" y="2190157"/>
            <a:ext cx="4420949" cy="2477683"/>
          </a:xfrm>
        </p:spPr>
        <p:txBody>
          <a:bodyPr anchor="ctr"/>
          <a:lstStyle/>
          <a:p>
            <a:r>
              <a:rPr lang="en-US"/>
              <a:t>Section divider title</a:t>
            </a:r>
          </a:p>
        </p:txBody>
      </p:sp>
    </p:spTree>
    <p:extLst>
      <p:ext uri="{BB962C8B-B14F-4D97-AF65-F5344CB8AC3E}">
        <p14:creationId xmlns:p14="http://schemas.microsoft.com/office/powerpoint/2010/main" val="3496050419"/>
      </p:ext>
    </p:extLst>
  </p:cSld>
  <p:clrMapOvr>
    <a:overrideClrMapping bg1="lt1" tx1="dk1" bg2="lt2" tx2="dk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4104181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120871067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344966277"/>
      </p:ext>
    </p:extLst>
  </p:cSld>
  <p:clrMapOvr>
    <a:masterClrMapping/>
  </p:clrMapOvr>
  <p:transition>
    <p:fade/>
  </p:transition>
  <p:extLst>
    <p:ext uri="{DCECCB84-F9BA-43D5-87BE-67443E8EF086}">
      <p15:sldGuideLst xmlns:p15="http://schemas.microsoft.com/office/powerpoint/2012/main"/>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2341133037"/>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3514601228"/>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2469538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5900741"/>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562"/>
          </a:xfrm>
        </p:spPr>
        <p:txBody>
          <a:bodyPr>
            <a:normAutofit/>
          </a:bodyPr>
          <a:lstStyle>
            <a:lvl1pPr marL="0" indent="0">
              <a:buNone/>
              <a:defRPr sz="2800">
                <a:latin typeface="+mj-lt"/>
              </a:defRPr>
            </a:lvl1pPr>
          </a:lstStyle>
          <a:p>
            <a:pPr lvl="0"/>
            <a:r>
              <a:rPr lang="en-US"/>
              <a:t>Click to add text</a:t>
            </a:r>
          </a:p>
        </p:txBody>
      </p:sp>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1" y="2451848"/>
            <a:ext cx="3871913" cy="4352030"/>
          </a:xfrm>
          <a:prstGeom prst="rect">
            <a:avLst/>
          </a:prstGeom>
        </p:spPr>
      </p:pic>
    </p:spTree>
    <p:extLst>
      <p:ext uri="{BB962C8B-B14F-4D97-AF65-F5344CB8AC3E}">
        <p14:creationId xmlns:p14="http://schemas.microsoft.com/office/powerpoint/2010/main" val="4724774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6638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2"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8" y="1499087"/>
            <a:ext cx="6870085" cy="3871910"/>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2024</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6"/>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1965768463"/>
      </p:ext>
    </p:extLst>
  </p:cSld>
  <p:clrMapOvr>
    <a:overrideClrMapping bg1="dk1" tx1="lt1" bg2="dk2" tx2="lt2" accent1="accent1" accent2="accent2" accent3="accent3" accent4="accent4" accent5="accent5" accent6="accent6" hlink="hlink" folHlink="folHlink"/>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Tree>
    <p:extLst>
      <p:ext uri="{BB962C8B-B14F-4D97-AF65-F5344CB8AC3E}">
        <p14:creationId xmlns:p14="http://schemas.microsoft.com/office/powerpoint/2010/main" val="215109174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0"/>
            <a:ext cx="3776834"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69"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0"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0"/>
            <a:ext cx="3777822"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407956907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27636146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212513718"/>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2257617536"/>
      </p:ext>
    </p:extLst>
  </p:cSld>
  <p:clrMapOvr>
    <a:masterClrMapping/>
  </p:clrMapOvr>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chemeClr val="bg1"/>
                </a:solidFill>
              </a:defRPr>
            </a:lvl1pPr>
          </a:lstStyle>
          <a:p>
            <a:r>
              <a:rPr lang="en-US"/>
              <a:t>Microsoft Fabric Community Conference 2024</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0930771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1" i="0" kern="1200" cap="none" spc="-50" baseline="0" dirty="0">
                <a:ln w="3175">
                  <a:noFill/>
                </a:ln>
                <a:gradFill flip="none" rotWithShape="1">
                  <a:gsLst>
                    <a:gs pos="26000">
                      <a:srgbClr val="BA3FC4"/>
                    </a:gs>
                    <a:gs pos="100000">
                      <a:srgbClr val="0078D4"/>
                    </a:gs>
                  </a:gsLst>
                  <a:lin ang="0" scaled="1"/>
                  <a:tileRect/>
                </a:gradFill>
                <a:effectLst/>
                <a:latin typeface="Segoe UI Semibold" panose="020B0502040204020203" pitchFamily="34" charset="0"/>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Picture 3">
            <a:extLst>
              <a:ext uri="{FF2B5EF4-FFF2-40B4-BE49-F238E27FC236}">
                <a16:creationId xmlns:a16="http://schemas.microsoft.com/office/drawing/2014/main" id="{86E6703C-C192-606C-0E9B-CB72D49FC703}"/>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9337408" y="309186"/>
            <a:ext cx="2371493" cy="730412"/>
          </a:xfrm>
          <a:prstGeom prst="rect">
            <a:avLst/>
          </a:prstGeom>
        </p:spPr>
      </p:pic>
    </p:spTree>
    <p:extLst>
      <p:ext uri="{BB962C8B-B14F-4D97-AF65-F5344CB8AC3E}">
        <p14:creationId xmlns:p14="http://schemas.microsoft.com/office/powerpoint/2010/main" val="2966587595"/>
      </p:ext>
    </p:extLst>
  </p:cSld>
  <p:clrMapOvr>
    <a:overrideClrMapping bg1="lt1" tx1="dk1" bg2="lt2" tx2="dk2" accent1="accent1" accent2="accent2" accent3="accent3" accent4="accent4" accent5="accent5" accent6="accent6" hlink="hlink" folHlink="folHlink"/>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09935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8095020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38202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91151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5688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06081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0893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87922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542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8040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71187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99289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37600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26595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451416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7983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9239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06488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93769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82930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2354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31790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03512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501578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306517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73139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2290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8123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5994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47519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38924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66124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11396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24550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25616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75761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644983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40658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99582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7574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71004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817130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452150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57565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8812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675226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2623153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670510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60122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0027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29289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453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4943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32819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474844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userDrawn="1">
  <p:cSld name="Dividing Slide_Light">
    <p:bg>
      <p:bgPr>
        <a:solidFill>
          <a:srgbClr val="E8EFFF"/>
        </a:solidFill>
        <a:effectLst/>
      </p:bgPr>
    </p:bg>
    <p:spTree>
      <p:nvGrpSpPr>
        <p:cNvPr id="1" name=""/>
        <p:cNvGrpSpPr/>
        <p:nvPr/>
      </p:nvGrpSpPr>
      <p:grpSpPr>
        <a:xfrm>
          <a:off x="0" y="0"/>
          <a:ext cx="0" cy="0"/>
          <a:chOff x="0" y="0"/>
          <a:chExt cx="0" cy="0"/>
        </a:xfrm>
      </p:grpSpPr>
      <p:pic>
        <p:nvPicPr>
          <p:cNvPr id="6" name="Decorative - Art">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7297" y="0"/>
            <a:ext cx="10124967" cy="6855446"/>
          </a:xfrm>
          <a:prstGeom prst="rect">
            <a:avLst/>
          </a:prstGeom>
          <a:effectLst>
            <a:softEdge rad="0"/>
          </a:effectLst>
        </p:spPr>
      </p:pic>
      <p:sp>
        <p:nvSpPr>
          <p:cNvPr id="7" name="Decorative - Background Color">
            <a:extLst>
              <a:ext uri="{FF2B5EF4-FFF2-40B4-BE49-F238E27FC236}">
                <a16:creationId xmlns:a16="http://schemas.microsoft.com/office/drawing/2014/main" id="{A7E0C8D9-388F-223E-5BD4-7720A3A7427C}"/>
              </a:ext>
            </a:extLst>
          </p:cNvPr>
          <p:cNvSpPr/>
          <p:nvPr userDrawn="1"/>
        </p:nvSpPr>
        <p:spPr>
          <a:xfrm>
            <a:off x="0" y="0"/>
            <a:ext cx="8007179" cy="6858000"/>
          </a:xfrm>
          <a:prstGeom prst="rect">
            <a:avLst/>
          </a:prstGeom>
          <a:gradFill>
            <a:gsLst>
              <a:gs pos="100000">
                <a:srgbClr val="E8EFFF">
                  <a:alpha val="0"/>
                </a:srgbClr>
              </a:gs>
              <a:gs pos="28000">
                <a:srgbClr val="E8EF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F9E311-29A9-4A6A-6272-01D46CD2EE37}"/>
              </a:ext>
            </a:extLst>
          </p:cNvPr>
          <p:cNvSpPr>
            <a:spLocks noGrp="1"/>
          </p:cNvSpPr>
          <p:nvPr>
            <p:ph type="title"/>
          </p:nvPr>
        </p:nvSpPr>
        <p:spPr>
          <a:xfrm>
            <a:off x="480392" y="3224905"/>
            <a:ext cx="11277600" cy="567566"/>
          </a:xfrm>
        </p:spPr>
        <p:txBody>
          <a:bodyPr>
            <a:normAutofit/>
          </a:bodyPr>
          <a:lstStyle>
            <a:lvl1pPr>
              <a:defRPr sz="2800"/>
            </a:lvl1pPr>
          </a:lstStyle>
          <a:p>
            <a:r>
              <a:rPr lang="en-US"/>
              <a:t>Click to edit Master title style</a:t>
            </a:r>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3/24/24</a:t>
            </a:fld>
            <a:endParaRPr lang="en-US"/>
          </a:p>
        </p:txBody>
      </p:sp>
      <p:pic>
        <p:nvPicPr>
          <p:cNvPr id="5" name="Microsoft Logo">
            <a:extLst>
              <a:ext uri="{FF2B5EF4-FFF2-40B4-BE49-F238E27FC236}">
                <a16:creationId xmlns:a16="http://schemas.microsoft.com/office/drawing/2014/main" id="{08E9563E-EB7A-8CF7-0808-44099C5920A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
        <p:nvSpPr>
          <p:cNvPr id="10" name="Text Placeholder 9">
            <a:extLst>
              <a:ext uri="{FF2B5EF4-FFF2-40B4-BE49-F238E27FC236}">
                <a16:creationId xmlns:a16="http://schemas.microsoft.com/office/drawing/2014/main" id="{697F6E27-FCF3-2943-6331-A472FDF5374C}"/>
              </a:ext>
            </a:extLst>
          </p:cNvPr>
          <p:cNvSpPr>
            <a:spLocks noGrp="1"/>
          </p:cNvSpPr>
          <p:nvPr>
            <p:ph type="body" sz="quarter" idx="11"/>
          </p:nvPr>
        </p:nvSpPr>
        <p:spPr>
          <a:xfrm>
            <a:off x="480392" y="3905942"/>
            <a:ext cx="3716337" cy="1071562"/>
          </a:xfrm>
        </p:spPr>
        <p:txBody>
          <a:bodyPr>
            <a:normAutofit/>
          </a:bodyPr>
          <a:lstStyle>
            <a:lvl1pPr marL="0" indent="0">
              <a:buNone/>
              <a:defRPr sz="1600">
                <a:solidFill>
                  <a:srgbClr val="2A436E">
                    <a:alpha val="70000"/>
                  </a:srgb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a:t>
            </a:r>
          </a:p>
        </p:txBody>
      </p:sp>
    </p:spTree>
    <p:extLst>
      <p:ext uri="{BB962C8B-B14F-4D97-AF65-F5344CB8AC3E}">
        <p14:creationId xmlns:p14="http://schemas.microsoft.com/office/powerpoint/2010/main" val="21092239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userDrawn="1">
  <p:cSld name="Title Only ">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449200756"/>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Dividing Slide.02_Light">
    <p:bg>
      <p:bgPr>
        <a:solidFill>
          <a:srgbClr val="93D2EE"/>
        </a:solidFill>
        <a:effectLst/>
      </p:bgPr>
    </p:bg>
    <p:spTree>
      <p:nvGrpSpPr>
        <p:cNvPr id="1" name=""/>
        <p:cNvGrpSpPr/>
        <p:nvPr/>
      </p:nvGrpSpPr>
      <p:grpSpPr>
        <a:xfrm>
          <a:off x="0" y="0"/>
          <a:ext cx="0" cy="0"/>
          <a:chOff x="0" y="0"/>
          <a:chExt cx="0" cy="0"/>
        </a:xfrm>
      </p:grpSpPr>
      <p:pic>
        <p:nvPicPr>
          <p:cNvPr id="8" name="Decorative - Art"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3394" y="-2554"/>
            <a:ext cx="10132511" cy="6860554"/>
          </a:xfrm>
          <a:prstGeom prst="rect">
            <a:avLst/>
          </a:prstGeom>
        </p:spPr>
      </p:pic>
      <p:sp>
        <p:nvSpPr>
          <p:cNvPr id="10" name="Decorative - Background Color">
            <a:extLst>
              <a:ext uri="{FF2B5EF4-FFF2-40B4-BE49-F238E27FC236}">
                <a16:creationId xmlns:a16="http://schemas.microsoft.com/office/drawing/2014/main" id="{3E4C0E2E-1020-D91B-4598-CA3ABA2403F2}"/>
              </a:ext>
            </a:extLst>
          </p:cNvPr>
          <p:cNvSpPr/>
          <p:nvPr userDrawn="1"/>
        </p:nvSpPr>
        <p:spPr>
          <a:xfrm>
            <a:off x="0" y="0"/>
            <a:ext cx="11430000" cy="6858000"/>
          </a:xfrm>
          <a:prstGeom prst="rect">
            <a:avLst/>
          </a:prstGeom>
          <a:gradFill>
            <a:gsLst>
              <a:gs pos="92000">
                <a:srgbClr val="E8EFFF">
                  <a:alpha val="0"/>
                </a:srgbClr>
              </a:gs>
              <a:gs pos="28000">
                <a:srgbClr val="E8EF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3/24/24</a:t>
            </a:fld>
            <a:endParaRPr lang="en-US"/>
          </a:p>
        </p:txBody>
      </p:sp>
      <p:sp>
        <p:nvSpPr>
          <p:cNvPr id="2" name="Title 1">
            <a:extLst>
              <a:ext uri="{FF2B5EF4-FFF2-40B4-BE49-F238E27FC236}">
                <a16:creationId xmlns:a16="http://schemas.microsoft.com/office/drawing/2014/main" id="{BF4533DD-B818-9495-D883-0E3EF01789C7}"/>
              </a:ext>
            </a:extLst>
          </p:cNvPr>
          <p:cNvSpPr>
            <a:spLocks noGrp="1"/>
          </p:cNvSpPr>
          <p:nvPr>
            <p:ph type="title"/>
          </p:nvPr>
        </p:nvSpPr>
        <p:spPr>
          <a:xfrm>
            <a:off x="480392" y="3224905"/>
            <a:ext cx="11277600" cy="567566"/>
          </a:xfrm>
        </p:spPr>
        <p:txBody>
          <a:bodyPr>
            <a:normAutofit/>
          </a:bodyPr>
          <a:lstStyle>
            <a:lvl1pPr>
              <a:defRPr sz="2800"/>
            </a:lvl1pPr>
          </a:lstStyle>
          <a:p>
            <a:r>
              <a:rPr lang="en-US"/>
              <a:t>Click to edit Master title style</a:t>
            </a:r>
          </a:p>
        </p:txBody>
      </p:sp>
      <p:pic>
        <p:nvPicPr>
          <p:cNvPr id="5" name="Microsoft Logo">
            <a:extLst>
              <a:ext uri="{FF2B5EF4-FFF2-40B4-BE49-F238E27FC236}">
                <a16:creationId xmlns:a16="http://schemas.microsoft.com/office/drawing/2014/main" id="{C8BADFAA-FDA7-ADA6-4C2A-85CC08FCD4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
        <p:nvSpPr>
          <p:cNvPr id="6" name="Text Placeholder 9">
            <a:extLst>
              <a:ext uri="{FF2B5EF4-FFF2-40B4-BE49-F238E27FC236}">
                <a16:creationId xmlns:a16="http://schemas.microsoft.com/office/drawing/2014/main" id="{CA220BDD-D415-97E6-3E48-6CAE491E260D}"/>
              </a:ext>
            </a:extLst>
          </p:cNvPr>
          <p:cNvSpPr>
            <a:spLocks noGrp="1"/>
          </p:cNvSpPr>
          <p:nvPr>
            <p:ph type="body" sz="quarter" idx="11"/>
          </p:nvPr>
        </p:nvSpPr>
        <p:spPr>
          <a:xfrm>
            <a:off x="480392" y="3905942"/>
            <a:ext cx="3716337" cy="1071562"/>
          </a:xfrm>
        </p:spPr>
        <p:txBody>
          <a:bodyPr>
            <a:normAutofit/>
          </a:bodyPr>
          <a:lstStyle>
            <a:lvl1pPr marL="0" indent="0">
              <a:buNone/>
              <a:defRPr sz="1600">
                <a:solidFill>
                  <a:srgbClr val="2A436E">
                    <a:alpha val="70000"/>
                  </a:srgb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a:t>
            </a:r>
          </a:p>
        </p:txBody>
      </p:sp>
    </p:spTree>
    <p:extLst>
      <p:ext uri="{BB962C8B-B14F-4D97-AF65-F5344CB8AC3E}">
        <p14:creationId xmlns:p14="http://schemas.microsoft.com/office/powerpoint/2010/main" val="30254620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269123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Title slide_logo v2">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1088CF80-C8D2-2E5F-7A63-070400D87001}"/>
              </a:ext>
            </a:extLst>
          </p:cNvPr>
          <p:cNvPicPr>
            <a:picLocks noChangeAspect="1"/>
          </p:cNvPicPr>
          <p:nvPr userDrawn="1"/>
        </p:nvPicPr>
        <p:blipFill rotWithShape="1">
          <a:blip r:embed="rId2"/>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l="1" r="35702"/>
          <a:stretch/>
        </p:blipFill>
        <p:spPr>
          <a:xfrm>
            <a:off x="498197" y="319027"/>
            <a:ext cx="1763738"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Tree>
    <p:extLst>
      <p:ext uri="{BB962C8B-B14F-4D97-AF65-F5344CB8AC3E}">
        <p14:creationId xmlns:p14="http://schemas.microsoft.com/office/powerpoint/2010/main" val="160006777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93188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9" y="589607"/>
            <a:ext cx="3200400" cy="276999"/>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195899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45748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25225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50765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61512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825109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22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52027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1414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09189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7404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69339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98853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9210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7963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54719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1165240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27760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372547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164807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82464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69409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09075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0177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95344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727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9740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7700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67218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45517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325448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Large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5846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981">
          <p15:clr>
            <a:srgbClr val="9FCC3B"/>
          </p15:clr>
        </p15:guide>
        <p15:guide id="5" orient="horz" pos="402">
          <p15:clr>
            <a:srgbClr val="9FCC3B"/>
          </p15:clr>
        </p15:guide>
        <p15:guide id="6" orient="horz" pos="3918">
          <p15:clr>
            <a:srgbClr val="9FCC3B"/>
          </p15:clr>
        </p15:guide>
        <p15:guide id="8" pos="4324">
          <p15:clr>
            <a:srgbClr val="5ACBF0"/>
          </p15:clr>
        </p15:guide>
        <p15:guide id="9" pos="7148">
          <p15:clr>
            <a:srgbClr val="5ACBF0"/>
          </p15:clr>
        </p15:guide>
        <p15:guide id="10" orient="horz" pos="748">
          <p15:clr>
            <a:srgbClr val="5ACBF0"/>
          </p15:clr>
        </p15:guide>
        <p15:guide id="11" orient="horz" pos="3572">
          <p15:clr>
            <a:srgbClr val="5ACBF0"/>
          </p15:clr>
        </p15:guide>
        <p15:guide id="12" pos="3895">
          <p15:clr>
            <a:srgbClr val="5ACBF0"/>
          </p15:clr>
        </p15:guide>
        <p15:guide id="13" pos="7579">
          <p15:clr>
            <a:srgbClr val="5ACBF0"/>
          </p15:clr>
        </p15:guide>
        <p15:guide id="14" orient="horz" pos="4005">
          <p15:clr>
            <a:srgbClr val="5ACBF0"/>
          </p15:clr>
        </p15:guide>
        <p15:guide id="15" orient="horz" pos="31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hank You Slide">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1" i="0" kern="1200" cap="none" spc="-50" baseline="0" dirty="0">
                <a:ln w="3175">
                  <a:noFill/>
                </a:ln>
                <a:gradFill flip="none" rotWithShape="1">
                  <a:gsLst>
                    <a:gs pos="26000">
                      <a:srgbClr val="BA3FC4"/>
                    </a:gs>
                    <a:gs pos="100000">
                      <a:srgbClr val="0078D4"/>
                    </a:gs>
                  </a:gsLst>
                  <a:lin ang="0" scaled="1"/>
                  <a:tileRect/>
                </a:gradFill>
                <a:effectLst/>
                <a:latin typeface="Segoe UI Semibold" panose="020B0502040204020203" pitchFamily="34" charset="0"/>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AB1C1911-831B-92CD-CD8B-2019CFEDCB2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Picture 3">
            <a:extLst>
              <a:ext uri="{FF2B5EF4-FFF2-40B4-BE49-F238E27FC236}">
                <a16:creationId xmlns:a16="http://schemas.microsoft.com/office/drawing/2014/main" id="{4A31B7F2-AF9E-646A-53CF-3A0E70F65144}"/>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9337408" y="309186"/>
            <a:ext cx="2371493" cy="730412"/>
          </a:xfrm>
          <a:prstGeom prst="rect">
            <a:avLst/>
          </a:prstGeom>
        </p:spPr>
      </p:pic>
    </p:spTree>
    <p:extLst>
      <p:ext uri="{BB962C8B-B14F-4D97-AF65-F5344CB8AC3E}">
        <p14:creationId xmlns:p14="http://schemas.microsoft.com/office/powerpoint/2010/main" val="37941451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100000">
                <a:srgbClr val="286BD1"/>
              </a:gs>
              <a:gs pos="0">
                <a:srgbClr val="BA3FC4"/>
              </a:gs>
            </a:gsLst>
            <a:lin ang="54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endParaRPr lang="en-US"/>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endParaRPr lang="en-US"/>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
        <p:nvSpPr>
          <p:cNvPr id="2" name="Footer Placeholder 1">
            <a:extLst>
              <a:ext uri="{FF2B5EF4-FFF2-40B4-BE49-F238E27FC236}">
                <a16:creationId xmlns:a16="http://schemas.microsoft.com/office/drawing/2014/main" id="{83E5A843-9FA6-AB1A-56EA-0E306D1B0E88}"/>
              </a:ext>
            </a:extLst>
          </p:cNvPr>
          <p:cNvSpPr>
            <a:spLocks noGrp="1"/>
          </p:cNvSpPr>
          <p:nvPr>
            <p:ph type="ftr" sz="quarter" idx="38"/>
          </p:nvPr>
        </p:nvSpPr>
        <p:spPr/>
        <p:txBody>
          <a:bodyPr/>
          <a:lstStyle/>
          <a:p>
            <a:r>
              <a:rPr lang="en-US"/>
              <a:t>Microsoft Fabric Community Conference 2024</a:t>
            </a:r>
          </a:p>
        </p:txBody>
      </p:sp>
      <p:sp>
        <p:nvSpPr>
          <p:cNvPr id="3" name="Slide Number Placeholder 2">
            <a:extLst>
              <a:ext uri="{FF2B5EF4-FFF2-40B4-BE49-F238E27FC236}">
                <a16:creationId xmlns:a16="http://schemas.microsoft.com/office/drawing/2014/main" id="{4DE0087E-BF0E-2A3E-4FDF-C4F97175D175}"/>
              </a:ext>
            </a:extLst>
          </p:cNvPr>
          <p:cNvSpPr>
            <a:spLocks noGrp="1"/>
          </p:cNvSpPr>
          <p:nvPr>
            <p:ph type="sldNum" sz="quarter" idx="3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6751576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100000">
                <a:srgbClr val="286BD1"/>
              </a:gs>
              <a:gs pos="0">
                <a:srgbClr val="BA3FC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endParaRPr lang="en-US"/>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endParaRPr lang="en-US"/>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endParaRPr lang="en-US"/>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endParaRPr lang="en-US"/>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endParaRPr lang="en-US"/>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endParaRPr lang="en-US"/>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endParaRPr lang="en-US"/>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rgbClr val="FFFFFF"/>
                </a:solidFill>
              </a:defRPr>
            </a:lvl1pPr>
          </a:lstStyle>
          <a:p>
            <a:r>
              <a:rPr lang="en-US"/>
              <a:t>Microsoft Fabric Community Conference 2024</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pic>
        <p:nvPicPr>
          <p:cNvPr id="5" name="Picture 4">
            <a:extLst>
              <a:ext uri="{FF2B5EF4-FFF2-40B4-BE49-F238E27FC236}">
                <a16:creationId xmlns:a16="http://schemas.microsoft.com/office/drawing/2014/main" id="{954DC416-DE9D-4FC4-CE38-4D97B58F1AF4}"/>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Tree>
    <p:extLst>
      <p:ext uri="{BB962C8B-B14F-4D97-AF65-F5344CB8AC3E}">
        <p14:creationId xmlns:p14="http://schemas.microsoft.com/office/powerpoint/2010/main" val="39664225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66F538B1-B6CA-B36E-C59E-B5FC25EAC339}"/>
              </a:ext>
            </a:extLst>
          </p:cNvPr>
          <p:cNvSpPr>
            <a:spLocks noGrp="1"/>
          </p:cNvSpPr>
          <p:nvPr>
            <p:ph type="ftr" sz="quarter" idx="27"/>
          </p:nvPr>
        </p:nvSpPr>
        <p:spPr/>
        <p:txBody>
          <a:bodyPr/>
          <a:lstStyle/>
          <a:p>
            <a:r>
              <a:rPr lang="en-US"/>
              <a:t>Microsoft Fabric Community Conference 2024</a:t>
            </a:r>
          </a:p>
        </p:txBody>
      </p:sp>
      <p:sp>
        <p:nvSpPr>
          <p:cNvPr id="4" name="Slide Number Placeholder 3">
            <a:extLst>
              <a:ext uri="{FF2B5EF4-FFF2-40B4-BE49-F238E27FC236}">
                <a16:creationId xmlns:a16="http://schemas.microsoft.com/office/drawing/2014/main" id="{7F012404-708C-7CB6-859F-41D8AF345885}"/>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340145470"/>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3"/>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18486260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419442948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2"/>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MS logo gray - EMF" descr="Microsoft logo, gray text version">
            <a:extLst>
              <a:ext uri="{FF2B5EF4-FFF2-40B4-BE49-F238E27FC236}">
                <a16:creationId xmlns:a16="http://schemas.microsoft.com/office/drawing/2014/main" id="{C3FAEDEA-6E6E-D26A-CB9A-757FEBBB1409}"/>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5" name="Picture 4">
            <a:extLst>
              <a:ext uri="{FF2B5EF4-FFF2-40B4-BE49-F238E27FC236}">
                <a16:creationId xmlns:a16="http://schemas.microsoft.com/office/drawing/2014/main" id="{4D701525-EBAC-8DD7-E9E7-1FA0E63099FA}"/>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9337408" y="309186"/>
            <a:ext cx="2371493" cy="730412"/>
          </a:xfrm>
          <a:prstGeom prst="rect">
            <a:avLst/>
          </a:prstGeom>
        </p:spPr>
      </p:pic>
    </p:spTree>
    <p:extLst>
      <p:ext uri="{BB962C8B-B14F-4D97-AF65-F5344CB8AC3E}">
        <p14:creationId xmlns:p14="http://schemas.microsoft.com/office/powerpoint/2010/main" val="179687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0021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2"/>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Picture 1">
            <a:extLst>
              <a:ext uri="{FF2B5EF4-FFF2-40B4-BE49-F238E27FC236}">
                <a16:creationId xmlns:a16="http://schemas.microsoft.com/office/drawing/2014/main" id="{29213E74-33AF-6CF0-454B-2F13A633DBE5}"/>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9337408" y="309186"/>
            <a:ext cx="2371493" cy="730412"/>
          </a:xfrm>
          <a:prstGeom prst="rect">
            <a:avLst/>
          </a:prstGeom>
        </p:spPr>
      </p:pic>
    </p:spTree>
    <p:extLst>
      <p:ext uri="{BB962C8B-B14F-4D97-AF65-F5344CB8AC3E}">
        <p14:creationId xmlns:p14="http://schemas.microsoft.com/office/powerpoint/2010/main" val="1765475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100000">
                <a:srgbClr val="286BD1"/>
              </a:gs>
              <a:gs pos="0">
                <a:srgbClr val="BA3FC4"/>
              </a:gs>
            </a:gsLst>
            <a:lin ang="54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D30E391-676A-646A-EE0C-6F59785EE986}"/>
              </a:ext>
            </a:extLst>
          </p:cNvPr>
          <p:cNvSpPr>
            <a:spLocks noGrp="1"/>
          </p:cNvSpPr>
          <p:nvPr>
            <p:ph type="ftr" sz="quarter" idx="27"/>
          </p:nvPr>
        </p:nvSpPr>
        <p:spPr/>
        <p:txBody>
          <a:bodyPr/>
          <a:lstStyle/>
          <a:p>
            <a:r>
              <a:rPr lang="en-US"/>
              <a:t>Microsoft Fabric Community Conference 2024</a:t>
            </a:r>
          </a:p>
        </p:txBody>
      </p:sp>
      <p:sp>
        <p:nvSpPr>
          <p:cNvPr id="4" name="Slide Number Placeholder 3">
            <a:extLst>
              <a:ext uri="{FF2B5EF4-FFF2-40B4-BE49-F238E27FC236}">
                <a16:creationId xmlns:a16="http://schemas.microsoft.com/office/drawing/2014/main" id="{C40034E4-E6BE-99A2-65A0-902AFE92AE64}"/>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33890105"/>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6E2C394-5AD2-2245-2B8F-18C4BD5867FF}"/>
              </a:ext>
            </a:extLst>
          </p:cNvPr>
          <p:cNvSpPr>
            <a:spLocks noGrp="1"/>
          </p:cNvSpPr>
          <p:nvPr>
            <p:ph type="ftr" sz="quarter" idx="28"/>
          </p:nvPr>
        </p:nvSpPr>
        <p:spPr/>
        <p:txBody>
          <a:bodyPr/>
          <a:lstStyle/>
          <a:p>
            <a:r>
              <a:rPr lang="en-US"/>
              <a:t>Microsoft Fabric Community Conference 2024</a:t>
            </a:r>
          </a:p>
        </p:txBody>
      </p:sp>
      <p:sp>
        <p:nvSpPr>
          <p:cNvPr id="3" name="Slide Number Placeholder 2">
            <a:extLst>
              <a:ext uri="{FF2B5EF4-FFF2-40B4-BE49-F238E27FC236}">
                <a16:creationId xmlns:a16="http://schemas.microsoft.com/office/drawing/2014/main" id="{D30A5BA6-6605-C936-EEE3-88CA28DBB12D}"/>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4076722238"/>
      </p:ext>
    </p:extLst>
  </p:cSld>
  <p:clrMapOvr>
    <a:masterClrMapping/>
  </p:clrMapOvr>
  <p:transition>
    <p:fade/>
  </p:transition>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7B360-37D3-FDB0-85F5-1CB3CAB4397D}"/>
              </a:ext>
            </a:extLst>
          </p:cNvPr>
          <p:cNvPicPr>
            <a:picLocks noChangeAspect="1"/>
          </p:cNvPicPr>
          <p:nvPr userDrawn="1"/>
        </p:nvPicPr>
        <p:blipFill>
          <a:blip r:embed="rId2"/>
          <a:srcRect/>
          <a:stretch/>
        </p:blipFill>
        <p:spPr>
          <a:xfrm>
            <a:off x="2771" y="0"/>
            <a:ext cx="12186458" cy="6858000"/>
          </a:xfrm>
          <a:prstGeom prst="rect">
            <a:avLst/>
          </a:prstGeom>
        </p:spPr>
      </p:pic>
      <p:pic>
        <p:nvPicPr>
          <p:cNvPr id="12" name="Picture 11">
            <a:extLst>
              <a:ext uri="{FF2B5EF4-FFF2-40B4-BE49-F238E27FC236}">
                <a16:creationId xmlns:a16="http://schemas.microsoft.com/office/drawing/2014/main" id="{E1F967F9-95E5-AD9D-8CFF-1703E1459D7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872975" y="2541456"/>
            <a:ext cx="5202433" cy="1602332"/>
          </a:xfrm>
          <a:prstGeom prst="rect">
            <a:avLst/>
          </a:prstGeom>
        </p:spPr>
      </p:pic>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4"/>
          <a:stretch>
            <a:fillRect/>
          </a:stretch>
        </p:blipFill>
        <p:spPr bwMode="black">
          <a:xfrm>
            <a:off x="563563" y="485375"/>
            <a:ext cx="1326124" cy="283975"/>
          </a:xfrm>
          <a:prstGeom prst="rect">
            <a:avLst/>
          </a:prstGeom>
        </p:spPr>
      </p:pic>
    </p:spTree>
    <p:extLst>
      <p:ext uri="{BB962C8B-B14F-4D97-AF65-F5344CB8AC3E}">
        <p14:creationId xmlns:p14="http://schemas.microsoft.com/office/powerpoint/2010/main" val="189087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2"/>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3" name="Picture 2">
            <a:extLst>
              <a:ext uri="{FF2B5EF4-FFF2-40B4-BE49-F238E27FC236}">
                <a16:creationId xmlns:a16="http://schemas.microsoft.com/office/drawing/2014/main" id="{DAB6718A-DC4C-D24E-581A-02F2D5BE0D46}"/>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9337408" y="309186"/>
            <a:ext cx="2371493" cy="730412"/>
          </a:xfrm>
          <a:prstGeom prst="rect">
            <a:avLst/>
          </a:prstGeom>
        </p:spPr>
      </p:pic>
    </p:spTree>
    <p:extLst>
      <p:ext uri="{BB962C8B-B14F-4D97-AF65-F5344CB8AC3E}">
        <p14:creationId xmlns:p14="http://schemas.microsoft.com/office/powerpoint/2010/main" val="667478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2"/>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Picture 1">
            <a:extLst>
              <a:ext uri="{FF2B5EF4-FFF2-40B4-BE49-F238E27FC236}">
                <a16:creationId xmlns:a16="http://schemas.microsoft.com/office/drawing/2014/main" id="{29213E74-33AF-6CF0-454B-2F13A633DBE5}"/>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9337408" y="309186"/>
            <a:ext cx="2371493" cy="730412"/>
          </a:xfrm>
          <a:prstGeom prst="rect">
            <a:avLst/>
          </a:prstGeom>
        </p:spPr>
      </p:pic>
    </p:spTree>
    <p:extLst>
      <p:ext uri="{BB962C8B-B14F-4D97-AF65-F5344CB8AC3E}">
        <p14:creationId xmlns:p14="http://schemas.microsoft.com/office/powerpoint/2010/main" val="1333382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3"/>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11956157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pic>
        <p:nvPicPr>
          <p:cNvPr id="5" name="Picture 4">
            <a:extLst>
              <a:ext uri="{FF2B5EF4-FFF2-40B4-BE49-F238E27FC236}">
                <a16:creationId xmlns:a16="http://schemas.microsoft.com/office/drawing/2014/main" id="{FF3C8A88-4D0A-1E62-47C7-3FEB68221F0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60022" y="309186"/>
            <a:ext cx="2371493" cy="730412"/>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1" y="2190157"/>
            <a:ext cx="4420949" cy="2477683"/>
          </a:xfrm>
        </p:spPr>
        <p:txBody>
          <a:bodyPr anchor="ctr"/>
          <a:lstStyle/>
          <a:p>
            <a:r>
              <a:rPr lang="en-US"/>
              <a:t>Section divider title</a:t>
            </a:r>
          </a:p>
        </p:txBody>
      </p:sp>
    </p:spTree>
    <p:extLst>
      <p:ext uri="{BB962C8B-B14F-4D97-AF65-F5344CB8AC3E}">
        <p14:creationId xmlns:p14="http://schemas.microsoft.com/office/powerpoint/2010/main" val="1542157132"/>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pic>
        <p:nvPicPr>
          <p:cNvPr id="3" name="Picture 2">
            <a:extLst>
              <a:ext uri="{FF2B5EF4-FFF2-40B4-BE49-F238E27FC236}">
                <a16:creationId xmlns:a16="http://schemas.microsoft.com/office/drawing/2014/main" id="{3B48321E-9AE9-E4EB-159F-A90A1A9C808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60022" y="309186"/>
            <a:ext cx="2371493" cy="730412"/>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1" y="2190157"/>
            <a:ext cx="4420949" cy="2477683"/>
          </a:xfrm>
        </p:spPr>
        <p:txBody>
          <a:bodyPr anchor="ctr"/>
          <a:lstStyle/>
          <a:p>
            <a:r>
              <a:rPr lang="en-US"/>
              <a:t>Section divider title</a:t>
            </a:r>
          </a:p>
        </p:txBody>
      </p:sp>
    </p:spTree>
    <p:extLst>
      <p:ext uri="{BB962C8B-B14F-4D97-AF65-F5344CB8AC3E}">
        <p14:creationId xmlns:p14="http://schemas.microsoft.com/office/powerpoint/2010/main" val="1246308305"/>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4074352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5045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4715662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2173963065"/>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3670959749"/>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55498766"/>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40201368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5900741"/>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562"/>
          </a:xfrm>
        </p:spPr>
        <p:txBody>
          <a:bodyPr>
            <a:normAutofit/>
          </a:bodyPr>
          <a:lstStyle>
            <a:lvl1pPr marL="0" indent="0">
              <a:buNone/>
              <a:defRPr sz="2800">
                <a:latin typeface="+mj-lt"/>
              </a:defRPr>
            </a:lvl1pPr>
          </a:lstStyle>
          <a:p>
            <a:pPr lvl="0"/>
            <a:r>
              <a:rPr lang="en-US"/>
              <a:t>Click to add text</a:t>
            </a:r>
          </a:p>
        </p:txBody>
      </p:sp>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1" y="2451848"/>
            <a:ext cx="3871913" cy="4352030"/>
          </a:xfrm>
          <a:prstGeom prst="rect">
            <a:avLst/>
          </a:prstGeom>
        </p:spPr>
      </p:pic>
    </p:spTree>
    <p:extLst>
      <p:ext uri="{BB962C8B-B14F-4D97-AF65-F5344CB8AC3E}">
        <p14:creationId xmlns:p14="http://schemas.microsoft.com/office/powerpoint/2010/main" val="16269793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2"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8" y="1499087"/>
            <a:ext cx="6870085" cy="3871910"/>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2024</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6"/>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562050237"/>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Tree>
    <p:extLst>
      <p:ext uri="{BB962C8B-B14F-4D97-AF65-F5344CB8AC3E}">
        <p14:creationId xmlns:p14="http://schemas.microsoft.com/office/powerpoint/2010/main" val="177177797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0"/>
            <a:ext cx="3776834"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69"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0"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0"/>
            <a:ext cx="3777822"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1100839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12691703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259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3935177996"/>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3484474320"/>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chemeClr val="bg1"/>
                </a:solidFill>
              </a:defRPr>
            </a:lvl1pPr>
          </a:lstStyle>
          <a:p>
            <a:r>
              <a:rPr lang="en-US"/>
              <a:t>Microsoft Fabric Community Conference 2024</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1707158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1" i="0" kern="1200" cap="none" spc="-50" baseline="0" dirty="0">
                <a:ln w="3175">
                  <a:noFill/>
                </a:ln>
                <a:gradFill flip="none" rotWithShape="1">
                  <a:gsLst>
                    <a:gs pos="26000">
                      <a:srgbClr val="BA3FC4"/>
                    </a:gs>
                    <a:gs pos="100000">
                      <a:srgbClr val="0078D4"/>
                    </a:gs>
                  </a:gsLst>
                  <a:lin ang="0" scaled="1"/>
                  <a:tileRect/>
                </a:gradFill>
                <a:effectLst/>
                <a:latin typeface="Segoe UI Semibold" panose="020B0502040204020203" pitchFamily="34" charset="0"/>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Picture 3">
            <a:extLst>
              <a:ext uri="{FF2B5EF4-FFF2-40B4-BE49-F238E27FC236}">
                <a16:creationId xmlns:a16="http://schemas.microsoft.com/office/drawing/2014/main" id="{86E6703C-C192-606C-0E9B-CB72D49FC703}"/>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9337408" y="309186"/>
            <a:ext cx="2371493" cy="730412"/>
          </a:xfrm>
          <a:prstGeom prst="rect">
            <a:avLst/>
          </a:prstGeom>
        </p:spPr>
      </p:pic>
    </p:spTree>
    <p:extLst>
      <p:ext uri="{BB962C8B-B14F-4D97-AF65-F5344CB8AC3E}">
        <p14:creationId xmlns:p14="http://schemas.microsoft.com/office/powerpoint/2010/main" val="2509069138"/>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48624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4D978A70-CEEB-40C4-BA0A-A80B1237F4BE}"/>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4130322138"/>
      </p:ext>
    </p:extLst>
  </p:cSld>
  <p:clrMapOvr>
    <a:masterClrMapping/>
  </p:clrMapOvr>
  <p:transition>
    <p:fade/>
  </p:transition>
  <p:hf sldNum="0" hd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F767-1FF7-55FD-97E9-8C060B52B2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B4576C-6314-45F6-3440-C5AC4A96F4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305F90-F69A-BF18-9892-4DBF71B0B7C3}"/>
              </a:ext>
            </a:extLst>
          </p:cNvPr>
          <p:cNvSpPr>
            <a:spLocks noGrp="1"/>
          </p:cNvSpPr>
          <p:nvPr>
            <p:ph type="dt" sz="half" idx="10"/>
          </p:nvPr>
        </p:nvSpPr>
        <p:spPr/>
        <p:txBody>
          <a:bodyPr/>
          <a:lstStyle/>
          <a:p>
            <a:fld id="{F251EA30-ED0C-4E66-B841-A0D4C339C283}" type="datetimeFigureOut">
              <a:rPr lang="en-US" smtClean="0"/>
              <a:t>3/23/24</a:t>
            </a:fld>
            <a:endParaRPr lang="en-US"/>
          </a:p>
        </p:txBody>
      </p:sp>
      <p:sp>
        <p:nvSpPr>
          <p:cNvPr id="5" name="Footer Placeholder 4">
            <a:extLst>
              <a:ext uri="{FF2B5EF4-FFF2-40B4-BE49-F238E27FC236}">
                <a16:creationId xmlns:a16="http://schemas.microsoft.com/office/drawing/2014/main" id="{BBD87832-90FE-CF0E-6A16-304C6AE002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C18198-3B28-BD3A-054A-B9F824FA79EC}"/>
              </a:ext>
            </a:extLst>
          </p:cNvPr>
          <p:cNvSpPr>
            <a:spLocks noGrp="1"/>
          </p:cNvSpPr>
          <p:nvPr>
            <p:ph type="sldNum" sz="quarter" idx="12"/>
          </p:nvPr>
        </p:nvSpPr>
        <p:spPr/>
        <p:txBody>
          <a:bodyPr/>
          <a:lstStyle/>
          <a:p>
            <a:fld id="{0139875C-CCC8-4FB6-9645-3F75B70B0D13}" type="slidenum">
              <a:rPr lang="en-US" smtClean="0"/>
              <a:t>‹#›</a:t>
            </a:fld>
            <a:endParaRPr lang="en-US"/>
          </a:p>
        </p:txBody>
      </p:sp>
    </p:spTree>
    <p:extLst>
      <p:ext uri="{BB962C8B-B14F-4D97-AF65-F5344CB8AC3E}">
        <p14:creationId xmlns:p14="http://schemas.microsoft.com/office/powerpoint/2010/main" val="365819797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Hold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7B360-37D3-FDB0-85F5-1CB3CAB4397D}"/>
              </a:ext>
            </a:extLst>
          </p:cNvPr>
          <p:cNvPicPr>
            <a:picLocks noChangeAspect="1"/>
          </p:cNvPicPr>
          <p:nvPr userDrawn="1"/>
        </p:nvPicPr>
        <p:blipFill>
          <a:blip r:embed="rId2"/>
          <a:srcRect/>
          <a:stretch/>
        </p:blipFill>
        <p:spPr>
          <a:xfrm>
            <a:off x="2771" y="0"/>
            <a:ext cx="12186458" cy="6858000"/>
          </a:xfrm>
          <a:prstGeom prst="rect">
            <a:avLst/>
          </a:prstGeom>
        </p:spPr>
      </p:pic>
      <p:pic>
        <p:nvPicPr>
          <p:cNvPr id="12" name="Picture 11">
            <a:extLst>
              <a:ext uri="{FF2B5EF4-FFF2-40B4-BE49-F238E27FC236}">
                <a16:creationId xmlns:a16="http://schemas.microsoft.com/office/drawing/2014/main" id="{E1F967F9-95E5-AD9D-8CFF-1703E1459D7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872975" y="2541456"/>
            <a:ext cx="5202433" cy="1602332"/>
          </a:xfrm>
          <a:prstGeom prst="rect">
            <a:avLst/>
          </a:prstGeom>
        </p:spPr>
      </p:pic>
      <p:pic>
        <p:nvPicPr>
          <p:cNvPr id="2" name="MS logo gray - EMF" descr="Microsoft logo, gray text version">
            <a:extLst>
              <a:ext uri="{FF2B5EF4-FFF2-40B4-BE49-F238E27FC236}">
                <a16:creationId xmlns:a16="http://schemas.microsoft.com/office/drawing/2014/main" id="{06C58DD8-E3B4-AB41-0F5B-4E6A327DC0DD}"/>
              </a:ext>
            </a:extLst>
          </p:cNvPr>
          <p:cNvPicPr>
            <a:picLocks noChangeAspect="1"/>
          </p:cNvPicPr>
          <p:nvPr userDrawn="1"/>
        </p:nvPicPr>
        <p:blipFill>
          <a:blip r:embed="rId4"/>
          <a:stretch>
            <a:fillRect/>
          </a:stretch>
        </p:blipFill>
        <p:spPr bwMode="black">
          <a:xfrm>
            <a:off x="563563" y="485375"/>
            <a:ext cx="1326124" cy="283975"/>
          </a:xfrm>
          <a:prstGeom prst="rect">
            <a:avLst/>
          </a:prstGeom>
        </p:spPr>
      </p:pic>
    </p:spTree>
    <p:extLst>
      <p:ext uri="{BB962C8B-B14F-4D97-AF65-F5344CB8AC3E}">
        <p14:creationId xmlns:p14="http://schemas.microsoft.com/office/powerpoint/2010/main" val="72206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2"/>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MS logo gray - EMF" descr="Microsoft logo, gray text version">
            <a:extLst>
              <a:ext uri="{FF2B5EF4-FFF2-40B4-BE49-F238E27FC236}">
                <a16:creationId xmlns:a16="http://schemas.microsoft.com/office/drawing/2014/main" id="{C3FAEDEA-6E6E-D26A-CB9A-757FEBBB1409}"/>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5" name="Picture 4">
            <a:extLst>
              <a:ext uri="{FF2B5EF4-FFF2-40B4-BE49-F238E27FC236}">
                <a16:creationId xmlns:a16="http://schemas.microsoft.com/office/drawing/2014/main" id="{4D701525-EBAC-8DD7-E9E7-1FA0E63099FA}"/>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9337408" y="309186"/>
            <a:ext cx="2371493" cy="730412"/>
          </a:xfrm>
          <a:prstGeom prst="rect">
            <a:avLst/>
          </a:prstGeom>
        </p:spPr>
      </p:pic>
    </p:spTree>
    <p:extLst>
      <p:ext uri="{BB962C8B-B14F-4D97-AF65-F5344CB8AC3E}">
        <p14:creationId xmlns:p14="http://schemas.microsoft.com/office/powerpoint/2010/main" val="12429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2"/>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11367668-F705-45F4-497C-D6463E8F886A}"/>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Picture 1">
            <a:extLst>
              <a:ext uri="{FF2B5EF4-FFF2-40B4-BE49-F238E27FC236}">
                <a16:creationId xmlns:a16="http://schemas.microsoft.com/office/drawing/2014/main" id="{F0993D28-122A-3AA2-545D-C9974ECE9E57}"/>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9337408" y="309186"/>
            <a:ext cx="2371493" cy="730412"/>
          </a:xfrm>
          <a:prstGeom prst="rect">
            <a:avLst/>
          </a:prstGeom>
        </p:spPr>
      </p:pic>
    </p:spTree>
    <p:extLst>
      <p:ext uri="{BB962C8B-B14F-4D97-AF65-F5344CB8AC3E}">
        <p14:creationId xmlns:p14="http://schemas.microsoft.com/office/powerpoint/2010/main" val="237870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00232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6D6DCF47-8263-D7FB-6D76-B06C445275B0}"/>
              </a:ext>
            </a:extLst>
          </p:cNvPr>
          <p:cNvSpPr>
            <a:spLocks noGrp="1"/>
          </p:cNvSpPr>
          <p:nvPr>
            <p:ph type="title" hasCustomPrompt="1"/>
          </p:nvPr>
        </p:nvSpPr>
        <p:spPr>
          <a:xfrm>
            <a:off x="563880" y="863473"/>
            <a:ext cx="2026920" cy="724535"/>
          </a:xfrm>
        </p:spPr>
        <p:txBody>
          <a:bodyPr/>
          <a:lstStyle>
            <a:lvl1pPr>
              <a:defRPr>
                <a:gradFill>
                  <a:gsLst>
                    <a:gs pos="0">
                      <a:srgbClr val="286BD1"/>
                    </a:gs>
                    <a:gs pos="100000">
                      <a:srgbClr val="BA3FC4"/>
                    </a:gs>
                  </a:gsLst>
                  <a:lin ang="10800000" scaled="1"/>
                </a:gradFill>
              </a:defRPr>
            </a:lvl1pPr>
          </a:lstStyle>
          <a:p>
            <a:r>
              <a:rPr lang="en-US"/>
              <a:t>Agenda</a:t>
            </a:r>
          </a:p>
        </p:txBody>
      </p:sp>
    </p:spTree>
    <p:extLst>
      <p:ext uri="{BB962C8B-B14F-4D97-AF65-F5344CB8AC3E}">
        <p14:creationId xmlns:p14="http://schemas.microsoft.com/office/powerpoint/2010/main" val="117986555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6" name="Title 2">
            <a:extLst>
              <a:ext uri="{FF2B5EF4-FFF2-40B4-BE49-F238E27FC236}">
                <a16:creationId xmlns:a16="http://schemas.microsoft.com/office/drawing/2014/main" id="{E726856B-9A6E-4CE4-CE8E-DD06613F38BB}"/>
              </a:ext>
            </a:extLst>
          </p:cNvPr>
          <p:cNvSpPr>
            <a:spLocks noGrp="1"/>
          </p:cNvSpPr>
          <p:nvPr>
            <p:ph type="title" hasCustomPrompt="1"/>
          </p:nvPr>
        </p:nvSpPr>
        <p:spPr>
          <a:xfrm>
            <a:off x="7199551" y="2190157"/>
            <a:ext cx="4420949" cy="2477683"/>
          </a:xfrm>
        </p:spPr>
        <p:txBody>
          <a:bodyPr anchor="ctr"/>
          <a:lstStyle/>
          <a:p>
            <a:r>
              <a:rPr lang="en-US"/>
              <a:t>Section divider title</a:t>
            </a:r>
          </a:p>
        </p:txBody>
      </p:sp>
      <p:pic>
        <p:nvPicPr>
          <p:cNvPr id="2" name="Picture 1">
            <a:extLst>
              <a:ext uri="{FF2B5EF4-FFF2-40B4-BE49-F238E27FC236}">
                <a16:creationId xmlns:a16="http://schemas.microsoft.com/office/drawing/2014/main" id="{9CF1F498-18C7-AB3D-F2D5-76C2D03B45E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60022" y="309186"/>
            <a:ext cx="2371493" cy="730412"/>
          </a:xfrm>
          <a:prstGeom prst="rect">
            <a:avLst/>
          </a:prstGeom>
        </p:spPr>
      </p:pic>
    </p:spTree>
    <p:extLst>
      <p:ext uri="{BB962C8B-B14F-4D97-AF65-F5344CB8AC3E}">
        <p14:creationId xmlns:p14="http://schemas.microsoft.com/office/powerpoint/2010/main" val="427238078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6" name="Title 2">
            <a:extLst>
              <a:ext uri="{FF2B5EF4-FFF2-40B4-BE49-F238E27FC236}">
                <a16:creationId xmlns:a16="http://schemas.microsoft.com/office/drawing/2014/main" id="{1004F351-2082-DB3D-CD9D-D097C5A30FCE}"/>
              </a:ext>
            </a:extLst>
          </p:cNvPr>
          <p:cNvSpPr>
            <a:spLocks noGrp="1"/>
          </p:cNvSpPr>
          <p:nvPr>
            <p:ph type="title" hasCustomPrompt="1"/>
          </p:nvPr>
        </p:nvSpPr>
        <p:spPr>
          <a:xfrm>
            <a:off x="7199551" y="2190157"/>
            <a:ext cx="4420949" cy="2477683"/>
          </a:xfrm>
        </p:spPr>
        <p:txBody>
          <a:bodyPr anchor="ctr"/>
          <a:lstStyle/>
          <a:p>
            <a:r>
              <a:rPr lang="en-US"/>
              <a:t>Section divider title</a:t>
            </a:r>
          </a:p>
        </p:txBody>
      </p:sp>
      <p:pic>
        <p:nvPicPr>
          <p:cNvPr id="2" name="Picture 1">
            <a:extLst>
              <a:ext uri="{FF2B5EF4-FFF2-40B4-BE49-F238E27FC236}">
                <a16:creationId xmlns:a16="http://schemas.microsoft.com/office/drawing/2014/main" id="{AE703D1A-EC19-284F-1387-450755A2C31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60022" y="309186"/>
            <a:ext cx="2371493" cy="730412"/>
          </a:xfrm>
          <a:prstGeom prst="rect">
            <a:avLst/>
          </a:prstGeom>
        </p:spPr>
      </p:pic>
    </p:spTree>
    <p:extLst>
      <p:ext uri="{BB962C8B-B14F-4D97-AF65-F5344CB8AC3E}">
        <p14:creationId xmlns:p14="http://schemas.microsoft.com/office/powerpoint/2010/main" val="233776748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8D2D96AB-B228-DB46-CCC0-D03E04A87077}"/>
              </a:ext>
            </a:extLst>
          </p:cNvPr>
          <p:cNvSpPr>
            <a:spLocks noGrp="1"/>
          </p:cNvSpPr>
          <p:nvPr>
            <p:ph type="ftr" sz="quarter" idx="10"/>
          </p:nvPr>
        </p:nvSpPr>
        <p:spPr/>
        <p:txBody>
          <a:bodyPr/>
          <a:lstStyle/>
          <a:p>
            <a:r>
              <a:rPr lang="en-US"/>
              <a:t>Microsoft Fabric Community Conference 2024</a:t>
            </a:r>
          </a:p>
        </p:txBody>
      </p:sp>
      <p:sp>
        <p:nvSpPr>
          <p:cNvPr id="3" name="Slide Number Placeholder 2">
            <a:extLst>
              <a:ext uri="{FF2B5EF4-FFF2-40B4-BE49-F238E27FC236}">
                <a16:creationId xmlns:a16="http://schemas.microsoft.com/office/drawing/2014/main" id="{728D110E-FAD6-BDBA-7B80-8FFCF059187D}"/>
              </a:ext>
            </a:extLst>
          </p:cNvPr>
          <p:cNvSpPr>
            <a:spLocks noGrp="1"/>
          </p:cNvSpPr>
          <p:nvPr>
            <p:ph type="sldNum" sz="quarter" idx="1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41907007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rgbClr val="000000"/>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B0971B86-45C6-94D7-7910-3BDA1174AC61}"/>
              </a:ext>
            </a:extLst>
          </p:cNvPr>
          <p:cNvSpPr>
            <a:spLocks noGrp="1"/>
          </p:cNvSpPr>
          <p:nvPr>
            <p:ph type="ftr" sz="quarter" idx="28"/>
          </p:nvPr>
        </p:nvSpPr>
        <p:spPr/>
        <p:txBody>
          <a:bodyPr/>
          <a:lstStyle/>
          <a:p>
            <a:r>
              <a:rPr lang="en-US"/>
              <a:t>Microsoft Fabric Community Conference 2024</a:t>
            </a:r>
          </a:p>
        </p:txBody>
      </p:sp>
      <p:sp>
        <p:nvSpPr>
          <p:cNvPr id="3" name="Slide Number Placeholder 2">
            <a:extLst>
              <a:ext uri="{FF2B5EF4-FFF2-40B4-BE49-F238E27FC236}">
                <a16:creationId xmlns:a16="http://schemas.microsoft.com/office/drawing/2014/main" id="{FABB67B1-DF27-BBD6-90F1-D074B4B704D1}"/>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80746982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6E2C394-5AD2-2245-2B8F-18C4BD5867FF}"/>
              </a:ext>
            </a:extLst>
          </p:cNvPr>
          <p:cNvSpPr>
            <a:spLocks noGrp="1"/>
          </p:cNvSpPr>
          <p:nvPr>
            <p:ph type="ftr" sz="quarter" idx="28"/>
          </p:nvPr>
        </p:nvSpPr>
        <p:spPr/>
        <p:txBody>
          <a:bodyPr/>
          <a:lstStyle/>
          <a:p>
            <a:r>
              <a:rPr lang="en-US"/>
              <a:t>Microsoft Fabric Community Conference 2024</a:t>
            </a:r>
          </a:p>
        </p:txBody>
      </p:sp>
      <p:sp>
        <p:nvSpPr>
          <p:cNvPr id="3" name="Slide Number Placeholder 2">
            <a:extLst>
              <a:ext uri="{FF2B5EF4-FFF2-40B4-BE49-F238E27FC236}">
                <a16:creationId xmlns:a16="http://schemas.microsoft.com/office/drawing/2014/main" id="{D30A5BA6-6605-C936-EEE3-88CA28DBB12D}"/>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672926819"/>
      </p:ext>
    </p:extLst>
  </p:cSld>
  <p:clrMapOvr>
    <a:masterClrMapping/>
  </p:clrMapOvr>
  <p:transition>
    <p:fade/>
  </p:transition>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1BC6ECB5-7ACF-51B6-4A14-C02731160F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B1693C56-58B4-B1B5-19B5-8A1F177B45F1}"/>
              </a:ext>
            </a:extLst>
          </p:cNvPr>
          <p:cNvSpPr>
            <a:spLocks noGrp="1"/>
          </p:cNvSpPr>
          <p:nvPr>
            <p:ph type="ftr" sz="quarter" idx="29"/>
          </p:nvPr>
        </p:nvSpPr>
        <p:spPr/>
        <p:txBody>
          <a:bodyPr/>
          <a:lstStyle/>
          <a:p>
            <a:r>
              <a:rPr lang="en-US"/>
              <a:t>Microsoft Fabric Community Conference 2024</a:t>
            </a:r>
          </a:p>
        </p:txBody>
      </p:sp>
      <p:sp>
        <p:nvSpPr>
          <p:cNvPr id="4" name="Slide Number Placeholder 3">
            <a:extLst>
              <a:ext uri="{FF2B5EF4-FFF2-40B4-BE49-F238E27FC236}">
                <a16:creationId xmlns:a16="http://schemas.microsoft.com/office/drawing/2014/main" id="{5778CDA9-61B2-49D7-2EDC-B29175194CC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038371650"/>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699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7499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EE550DE-0021-31A9-12EF-C24C816174C7}"/>
              </a:ext>
            </a:extLst>
          </p:cNvPr>
          <p:cNvSpPr>
            <a:spLocks noGrp="1"/>
          </p:cNvSpPr>
          <p:nvPr>
            <p:ph type="ftr" sz="quarter" idx="30"/>
          </p:nvPr>
        </p:nvSpPr>
        <p:spPr/>
        <p:txBody>
          <a:bodyPr/>
          <a:lstStyle/>
          <a:p>
            <a:r>
              <a:rPr lang="en-US"/>
              <a:t>Microsoft Fabric Community Conference 2024</a:t>
            </a:r>
          </a:p>
        </p:txBody>
      </p:sp>
      <p:sp>
        <p:nvSpPr>
          <p:cNvPr id="3" name="Slide Number Placeholder 2">
            <a:extLst>
              <a:ext uri="{FF2B5EF4-FFF2-40B4-BE49-F238E27FC236}">
                <a16:creationId xmlns:a16="http://schemas.microsoft.com/office/drawing/2014/main" id="{511490B0-B016-FE86-E2E3-CB863C4EB50E}"/>
              </a:ext>
            </a:extLst>
          </p:cNvPr>
          <p:cNvSpPr>
            <a:spLocks noGrp="1"/>
          </p:cNvSpPr>
          <p:nvPr>
            <p:ph type="sldNum" sz="quarter" idx="3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91183823"/>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2" name="Picture 1" descr="A close up of a glass&#10;&#10;Description automatically generated">
            <a:extLst>
              <a:ext uri="{FF2B5EF4-FFF2-40B4-BE49-F238E27FC236}">
                <a16:creationId xmlns:a16="http://schemas.microsoft.com/office/drawing/2014/main" id="{21ED8400-10F9-046F-71CE-E0F75F36E9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107D8154-4403-BA0D-EA4B-DAC7555B2B00}"/>
              </a:ext>
            </a:extLst>
          </p:cNvPr>
          <p:cNvSpPr>
            <a:spLocks noGrp="1"/>
          </p:cNvSpPr>
          <p:nvPr>
            <p:ph type="ftr" sz="quarter" idx="35"/>
          </p:nvPr>
        </p:nvSpPr>
        <p:spPr/>
        <p:txBody>
          <a:bodyPr/>
          <a:lstStyle/>
          <a:p>
            <a:r>
              <a:rPr lang="en-US"/>
              <a:t>Microsoft Fabric Community Conference 2024</a:t>
            </a:r>
          </a:p>
        </p:txBody>
      </p:sp>
      <p:sp>
        <p:nvSpPr>
          <p:cNvPr id="4" name="Slide Number Placeholder 3">
            <a:extLst>
              <a:ext uri="{FF2B5EF4-FFF2-40B4-BE49-F238E27FC236}">
                <a16:creationId xmlns:a16="http://schemas.microsoft.com/office/drawing/2014/main" id="{5A518BD3-82B3-3C0E-D94F-92BC49A3690E}"/>
              </a:ext>
            </a:extLst>
          </p:cNvPr>
          <p:cNvSpPr>
            <a:spLocks noGrp="1"/>
          </p:cNvSpPr>
          <p:nvPr>
            <p:ph type="sldNum" sz="quarter" idx="36"/>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4161291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 name="Footer Placeholder 1">
            <a:extLst>
              <a:ext uri="{FF2B5EF4-FFF2-40B4-BE49-F238E27FC236}">
                <a16:creationId xmlns:a16="http://schemas.microsoft.com/office/drawing/2014/main" id="{5982D9DE-95AB-FD67-0183-9BCB149A054F}"/>
              </a:ext>
            </a:extLst>
          </p:cNvPr>
          <p:cNvSpPr>
            <a:spLocks noGrp="1"/>
          </p:cNvSpPr>
          <p:nvPr>
            <p:ph type="ftr" sz="quarter" idx="33"/>
          </p:nvPr>
        </p:nvSpPr>
        <p:spPr/>
        <p:txBody>
          <a:bodyPr/>
          <a:lstStyle/>
          <a:p>
            <a:r>
              <a:rPr lang="en-US"/>
              <a:t>Microsoft Fabric Community Conference 2024</a:t>
            </a:r>
          </a:p>
        </p:txBody>
      </p:sp>
      <p:sp>
        <p:nvSpPr>
          <p:cNvPr id="3" name="Slide Number Placeholder 2">
            <a:extLst>
              <a:ext uri="{FF2B5EF4-FFF2-40B4-BE49-F238E27FC236}">
                <a16:creationId xmlns:a16="http://schemas.microsoft.com/office/drawing/2014/main" id="{EEEE5AFC-4184-21E6-E3E9-C090A1F6BE41}"/>
              </a:ext>
            </a:extLst>
          </p:cNvPr>
          <p:cNvSpPr>
            <a:spLocks noGrp="1"/>
          </p:cNvSpPr>
          <p:nvPr>
            <p:ph type="sldNum" sz="quarter" idx="34"/>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4332684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image" Target="../media/image1.png"/><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theme" Target="../theme/theme2.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image" Target="../media/image2.svg"/><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image" Target="../media/image1.png"/><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theme" Target="../theme/theme3.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9" Type="http://schemas.openxmlformats.org/officeDocument/2006/relationships/slideLayout" Target="../slideLayouts/slideLayout143.xml"/><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42" Type="http://schemas.openxmlformats.org/officeDocument/2006/relationships/slideLayout" Target="../slideLayouts/slideLayout146.xml"/><Relationship Id="rId47" Type="http://schemas.openxmlformats.org/officeDocument/2006/relationships/slideLayout" Target="../slideLayouts/slideLayout151.xml"/><Relationship Id="rId50" Type="http://schemas.openxmlformats.org/officeDocument/2006/relationships/slideLayout" Target="../slideLayouts/slideLayout154.xml"/><Relationship Id="rId55" Type="http://schemas.openxmlformats.org/officeDocument/2006/relationships/slideLayout" Target="../slideLayouts/slideLayout159.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9" Type="http://schemas.openxmlformats.org/officeDocument/2006/relationships/slideLayout" Target="../slideLayouts/slideLayout133.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slideLayout" Target="../slideLayouts/slideLayout141.xml"/><Relationship Id="rId40" Type="http://schemas.openxmlformats.org/officeDocument/2006/relationships/slideLayout" Target="../slideLayouts/slideLayout144.xml"/><Relationship Id="rId45" Type="http://schemas.openxmlformats.org/officeDocument/2006/relationships/slideLayout" Target="../slideLayouts/slideLayout149.xml"/><Relationship Id="rId53" Type="http://schemas.openxmlformats.org/officeDocument/2006/relationships/slideLayout" Target="../slideLayouts/slideLayout157.xml"/><Relationship Id="rId58" Type="http://schemas.openxmlformats.org/officeDocument/2006/relationships/theme" Target="../theme/theme4.xml"/><Relationship Id="rId5" Type="http://schemas.openxmlformats.org/officeDocument/2006/relationships/slideLayout" Target="../slideLayouts/slideLayout109.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 Id="rId43" Type="http://schemas.openxmlformats.org/officeDocument/2006/relationships/slideLayout" Target="../slideLayouts/slideLayout147.xml"/><Relationship Id="rId48" Type="http://schemas.openxmlformats.org/officeDocument/2006/relationships/slideLayout" Target="../slideLayouts/slideLayout152.xml"/><Relationship Id="rId56" Type="http://schemas.openxmlformats.org/officeDocument/2006/relationships/slideLayout" Target="../slideLayouts/slideLayout160.xml"/><Relationship Id="rId8" Type="http://schemas.openxmlformats.org/officeDocument/2006/relationships/slideLayout" Target="../slideLayouts/slideLayout112.xml"/><Relationship Id="rId51" Type="http://schemas.openxmlformats.org/officeDocument/2006/relationships/slideLayout" Target="../slideLayouts/slideLayout155.xml"/><Relationship Id="rId3" Type="http://schemas.openxmlformats.org/officeDocument/2006/relationships/slideLayout" Target="../slideLayouts/slideLayout107.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slideLayout" Target="../slideLayouts/slideLayout142.xml"/><Relationship Id="rId46" Type="http://schemas.openxmlformats.org/officeDocument/2006/relationships/slideLayout" Target="../slideLayouts/slideLayout150.xml"/><Relationship Id="rId59" Type="http://schemas.openxmlformats.org/officeDocument/2006/relationships/image" Target="../media/image48.emf"/><Relationship Id="rId20" Type="http://schemas.openxmlformats.org/officeDocument/2006/relationships/slideLayout" Target="../slideLayouts/slideLayout124.xml"/><Relationship Id="rId41" Type="http://schemas.openxmlformats.org/officeDocument/2006/relationships/slideLayout" Target="../slideLayouts/slideLayout145.xml"/><Relationship Id="rId54" Type="http://schemas.openxmlformats.org/officeDocument/2006/relationships/slideLayout" Target="../slideLayouts/slideLayout158.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49" Type="http://schemas.openxmlformats.org/officeDocument/2006/relationships/slideLayout" Target="../slideLayouts/slideLayout153.xml"/><Relationship Id="rId57" Type="http://schemas.openxmlformats.org/officeDocument/2006/relationships/slideLayout" Target="../slideLayouts/slideLayout161.xml"/><Relationship Id="rId10" Type="http://schemas.openxmlformats.org/officeDocument/2006/relationships/slideLayout" Target="../slideLayouts/slideLayout114.xml"/><Relationship Id="rId31" Type="http://schemas.openxmlformats.org/officeDocument/2006/relationships/slideLayout" Target="../slideLayouts/slideLayout135.xml"/><Relationship Id="rId44" Type="http://schemas.openxmlformats.org/officeDocument/2006/relationships/slideLayout" Target="../slideLayouts/slideLayout148.xml"/><Relationship Id="rId52" Type="http://schemas.openxmlformats.org/officeDocument/2006/relationships/slideLayout" Target="../slideLayouts/slideLayout156.xml"/><Relationship Id="rId60" Type="http://schemas.openxmlformats.org/officeDocument/2006/relationships/image" Target="../media/image49.jpe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slideLayout" Target="../slideLayouts/slideLayout164.xml"/><Relationship Id="rId7" Type="http://schemas.openxmlformats.org/officeDocument/2006/relationships/tags" Target="../tags/tag1.xml"/><Relationship Id="rId2" Type="http://schemas.openxmlformats.org/officeDocument/2006/relationships/slideLayout" Target="../slideLayouts/slideLayout163.xml"/><Relationship Id="rId1" Type="http://schemas.openxmlformats.org/officeDocument/2006/relationships/slideLayout" Target="../slideLayouts/slideLayout162.xml"/><Relationship Id="rId6" Type="http://schemas.openxmlformats.org/officeDocument/2006/relationships/theme" Target="../theme/theme5.xml"/><Relationship Id="rId5" Type="http://schemas.openxmlformats.org/officeDocument/2006/relationships/slideLayout" Target="../slideLayouts/slideLayout166.xml"/><Relationship Id="rId4" Type="http://schemas.openxmlformats.org/officeDocument/2006/relationships/slideLayout" Target="../slideLayouts/slideLayout1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image" Target="../media/image2.svg"/><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image" Target="../media/image1.png"/><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theme" Target="../theme/theme6.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9" Type="http://schemas.openxmlformats.org/officeDocument/2006/relationships/slideLayout" Target="../slideLayouts/slideLayout227.xml"/><Relationship Id="rId21" Type="http://schemas.openxmlformats.org/officeDocument/2006/relationships/slideLayout" Target="../slideLayouts/slideLayout209.xml"/><Relationship Id="rId34" Type="http://schemas.openxmlformats.org/officeDocument/2006/relationships/slideLayout" Target="../slideLayouts/slideLayout222.xml"/><Relationship Id="rId42" Type="http://schemas.openxmlformats.org/officeDocument/2006/relationships/slideLayout" Target="../slideLayouts/slideLayout230.xml"/><Relationship Id="rId47" Type="http://schemas.openxmlformats.org/officeDocument/2006/relationships/slideLayout" Target="../slideLayouts/slideLayout235.xml"/><Relationship Id="rId50" Type="http://schemas.openxmlformats.org/officeDocument/2006/relationships/slideLayout" Target="../slideLayouts/slideLayout238.xml"/><Relationship Id="rId55" Type="http://schemas.openxmlformats.org/officeDocument/2006/relationships/theme" Target="../theme/theme7.xml"/><Relationship Id="rId7" Type="http://schemas.openxmlformats.org/officeDocument/2006/relationships/slideLayout" Target="../slideLayouts/slideLayout195.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9" Type="http://schemas.openxmlformats.org/officeDocument/2006/relationships/slideLayout" Target="../slideLayouts/slideLayout217.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32" Type="http://schemas.openxmlformats.org/officeDocument/2006/relationships/slideLayout" Target="../slideLayouts/slideLayout220.xml"/><Relationship Id="rId37" Type="http://schemas.openxmlformats.org/officeDocument/2006/relationships/slideLayout" Target="../slideLayouts/slideLayout225.xml"/><Relationship Id="rId40" Type="http://schemas.openxmlformats.org/officeDocument/2006/relationships/slideLayout" Target="../slideLayouts/slideLayout228.xml"/><Relationship Id="rId45" Type="http://schemas.openxmlformats.org/officeDocument/2006/relationships/slideLayout" Target="../slideLayouts/slideLayout233.xml"/><Relationship Id="rId53" Type="http://schemas.openxmlformats.org/officeDocument/2006/relationships/slideLayout" Target="../slideLayouts/slideLayout241.xml"/><Relationship Id="rId5" Type="http://schemas.openxmlformats.org/officeDocument/2006/relationships/slideLayout" Target="../slideLayouts/slideLayout193.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slideLayout" Target="../slideLayouts/slideLayout218.xml"/><Relationship Id="rId35" Type="http://schemas.openxmlformats.org/officeDocument/2006/relationships/slideLayout" Target="../slideLayouts/slideLayout223.xml"/><Relationship Id="rId43" Type="http://schemas.openxmlformats.org/officeDocument/2006/relationships/slideLayout" Target="../slideLayouts/slideLayout231.xml"/><Relationship Id="rId48" Type="http://schemas.openxmlformats.org/officeDocument/2006/relationships/slideLayout" Target="../slideLayouts/slideLayout236.xml"/><Relationship Id="rId56" Type="http://schemas.openxmlformats.org/officeDocument/2006/relationships/image" Target="../media/image1.png"/><Relationship Id="rId8" Type="http://schemas.openxmlformats.org/officeDocument/2006/relationships/slideLayout" Target="../slideLayouts/slideLayout196.xml"/><Relationship Id="rId51" Type="http://schemas.openxmlformats.org/officeDocument/2006/relationships/slideLayout" Target="../slideLayouts/slideLayout239.xml"/><Relationship Id="rId3" Type="http://schemas.openxmlformats.org/officeDocument/2006/relationships/slideLayout" Target="../slideLayouts/slideLayout191.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33" Type="http://schemas.openxmlformats.org/officeDocument/2006/relationships/slideLayout" Target="../slideLayouts/slideLayout221.xml"/><Relationship Id="rId38" Type="http://schemas.openxmlformats.org/officeDocument/2006/relationships/slideLayout" Target="../slideLayouts/slideLayout226.xml"/><Relationship Id="rId46" Type="http://schemas.openxmlformats.org/officeDocument/2006/relationships/slideLayout" Target="../slideLayouts/slideLayout234.xml"/><Relationship Id="rId20" Type="http://schemas.openxmlformats.org/officeDocument/2006/relationships/slideLayout" Target="../slideLayouts/slideLayout208.xml"/><Relationship Id="rId41" Type="http://schemas.openxmlformats.org/officeDocument/2006/relationships/slideLayout" Target="../slideLayouts/slideLayout229.xml"/><Relationship Id="rId54" Type="http://schemas.openxmlformats.org/officeDocument/2006/relationships/slideLayout" Target="../slideLayouts/slideLayout242.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36" Type="http://schemas.openxmlformats.org/officeDocument/2006/relationships/slideLayout" Target="../slideLayouts/slideLayout224.xml"/><Relationship Id="rId49" Type="http://schemas.openxmlformats.org/officeDocument/2006/relationships/slideLayout" Target="../slideLayouts/slideLayout237.xml"/><Relationship Id="rId57" Type="http://schemas.openxmlformats.org/officeDocument/2006/relationships/image" Target="../media/image2.svg"/><Relationship Id="rId10" Type="http://schemas.openxmlformats.org/officeDocument/2006/relationships/slideLayout" Target="../slideLayouts/slideLayout198.xml"/><Relationship Id="rId31" Type="http://schemas.openxmlformats.org/officeDocument/2006/relationships/slideLayout" Target="../slideLayouts/slideLayout219.xml"/><Relationship Id="rId44" Type="http://schemas.openxmlformats.org/officeDocument/2006/relationships/slideLayout" Target="../slideLayouts/slideLayout232.xml"/><Relationship Id="rId52" Type="http://schemas.openxmlformats.org/officeDocument/2006/relationships/slideLayout" Target="../slideLayouts/slideLayout2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91F2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4">
            <a:extLst>
              <a:ext uri="{96DAC541-7B7A-43D3-8B79-37D633B846F1}">
                <asvg:svgBlip xmlns:asvg="http://schemas.microsoft.com/office/drawing/2016/SVG/main" r:embed="rId65"/>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370428227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902" r:id="rId53"/>
    <p:sldLayoutId id="2147483903" r:id="rId54"/>
    <p:sldLayoutId id="2147483904" r:id="rId55"/>
    <p:sldLayoutId id="2147483905" r:id="rId56"/>
    <p:sldLayoutId id="2147483906" r:id="rId57"/>
    <p:sldLayoutId id="2147483930" r:id="rId58"/>
    <p:sldLayoutId id="2147483931" r:id="rId59"/>
    <p:sldLayoutId id="2147483932" r:id="rId60"/>
    <p:sldLayoutId id="2147483936" r:id="rId61"/>
    <p:sldLayoutId id="2147483937" r:id="rId6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26">
            <a:extLst>
              <a:ext uri="{96DAC541-7B7A-43D3-8B79-37D633B846F1}">
                <asvg:svgBlip xmlns:asvg="http://schemas.microsoft.com/office/drawing/2016/SVG/main" r:embed="rId2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709069539"/>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938" r:id="rId23"/>
    <p:sldLayoutId id="2147483939" r:id="rId24"/>
  </p:sldLayoutIdLst>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solidFill>
                <a:latin typeface="Segoe Sans Small Semilight" pitchFamily="2" charset="0"/>
                <a:cs typeface="Segoe Sans Small Semilight" pitchFamily="2" charset="0"/>
              </a:defRPr>
            </a:lvl1pPr>
          </a:lstStyle>
          <a:p>
            <a:r>
              <a:rPr lang="en-US"/>
              <a:t>Microsoft Fabric Community Conference 2024</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27A66F6B-7EF3-BBAC-9803-F03A2D815867}"/>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697302736"/>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8" r:id="rId13"/>
    <p:sldLayoutId id="2147483829" r:id="rId14"/>
    <p:sldLayoutId id="2147483830" r:id="rId15"/>
    <p:sldLayoutId id="2147483831" r:id="rId16"/>
    <p:sldLayoutId id="2147483832" r:id="rId17"/>
    <p:sldLayoutId id="2147483833" r:id="rId18"/>
  </p:sldLayoutIdLst>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1"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9"/>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60"/>
          <a:srcRect l="52412" r="13395"/>
          <a:stretch/>
        </p:blipFill>
        <p:spPr>
          <a:xfrm>
            <a:off x="1" y="0"/>
            <a:ext cx="4168773" cy="6857999"/>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582996" y="218637"/>
            <a:ext cx="444876" cy="162166"/>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75119123"/>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 id="2147483856" r:id="rId21"/>
    <p:sldLayoutId id="2147483857" r:id="rId22"/>
    <p:sldLayoutId id="2147483858" r:id="rId23"/>
    <p:sldLayoutId id="2147483859" r:id="rId24"/>
    <p:sldLayoutId id="2147483860" r:id="rId25"/>
    <p:sldLayoutId id="2147483861" r:id="rId26"/>
    <p:sldLayoutId id="2147483862" r:id="rId27"/>
    <p:sldLayoutId id="2147483863" r:id="rId28"/>
    <p:sldLayoutId id="2147483864" r:id="rId29"/>
    <p:sldLayoutId id="2147483865" r:id="rId30"/>
    <p:sldLayoutId id="2147483866" r:id="rId31"/>
    <p:sldLayoutId id="2147483867" r:id="rId32"/>
    <p:sldLayoutId id="2147483868" r:id="rId33"/>
    <p:sldLayoutId id="2147483869" r:id="rId34"/>
    <p:sldLayoutId id="2147483870" r:id="rId35"/>
    <p:sldLayoutId id="2147483871" r:id="rId36"/>
    <p:sldLayoutId id="2147483872" r:id="rId37"/>
    <p:sldLayoutId id="2147483873" r:id="rId38"/>
    <p:sldLayoutId id="2147483874" r:id="rId39"/>
    <p:sldLayoutId id="2147483875" r:id="rId40"/>
    <p:sldLayoutId id="2147483876" r:id="rId41"/>
    <p:sldLayoutId id="2147483877" r:id="rId42"/>
    <p:sldLayoutId id="2147483878" r:id="rId43"/>
    <p:sldLayoutId id="2147483879" r:id="rId44"/>
    <p:sldLayoutId id="2147483880" r:id="rId45"/>
    <p:sldLayoutId id="2147483881" r:id="rId46"/>
    <p:sldLayoutId id="2147483882" r:id="rId47"/>
    <p:sldLayoutId id="2147483883" r:id="rId48"/>
    <p:sldLayoutId id="2147483884" r:id="rId49"/>
    <p:sldLayoutId id="2147483885" r:id="rId50"/>
    <p:sldLayoutId id="2147483886" r:id="rId51"/>
    <p:sldLayoutId id="2147483887" r:id="rId52"/>
    <p:sldLayoutId id="2147483889" r:id="rId53"/>
    <p:sldLayoutId id="2147483890" r:id="rId54"/>
    <p:sldLayoutId id="2147483891" r:id="rId55"/>
    <p:sldLayoutId id="2147483892" r:id="rId56"/>
    <p:sldLayoutId id="2147483893"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7"/>
    </p:custDataLst>
    <p:extLst>
      <p:ext uri="{BB962C8B-B14F-4D97-AF65-F5344CB8AC3E}">
        <p14:creationId xmlns:p14="http://schemas.microsoft.com/office/powerpoint/2010/main" val="1157756913"/>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9" r:id="rId4"/>
    <p:sldLayoutId id="2147483900" r:id="rId5"/>
  </p:sldLayoutIdLst>
  <p:transition>
    <p:fade/>
  </p:transition>
  <p:hf sldNum="0" hdr="0" ftr="0" dt="0"/>
  <p:txStyles>
    <p:titleStyle>
      <a:lvl1pPr algn="l" defTabSz="932384" rtl="0" eaLnBrk="1" latinLnBrk="0" hangingPunct="1">
        <a:lnSpc>
          <a:spcPct val="100000"/>
        </a:lnSpc>
        <a:spcBef>
          <a:spcPct val="0"/>
        </a:spcBef>
        <a:buNone/>
        <a:defRPr lang="en-US" sz="3528" b="0" kern="1200" cap="none" spc="-50" baseline="0" dirty="0" smtClean="0">
          <a:ln w="3175">
            <a:noFill/>
          </a:ln>
          <a:solidFill>
            <a:schemeClr val="bg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bg1"/>
          </a:solidFill>
          <a:latin typeface="+mj-lt"/>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bg1"/>
          </a:soli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7" kern="1200" spc="0" baseline="0">
          <a:solidFill>
            <a:schemeClr val="bg1"/>
          </a:soli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solidFill>
            <a:schemeClr val="bg1"/>
          </a:soli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solidFill>
            <a:schemeClr val="bg1"/>
          </a:soli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24">
            <a:extLst>
              <a:ext uri="{96DAC541-7B7A-43D3-8B79-37D633B846F1}">
                <asvg:svgBlip xmlns:asvg="http://schemas.microsoft.com/office/drawing/2016/SVG/main" r:embed="rId2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13261062"/>
      </p:ext>
    </p:extLst>
  </p:cSld>
  <p:clrMap bg1="dk1" tx1="lt1" bg2="dk2" tx2="lt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 id="2147483925" r:id="rId18"/>
    <p:sldLayoutId id="2147483926" r:id="rId19"/>
    <p:sldLayoutId id="2147483927" r:id="rId20"/>
    <p:sldLayoutId id="2147483928" r:id="rId21"/>
    <p:sldLayoutId id="2147483929" r:id="rId22"/>
  </p:sldLayoutIdLst>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4133712"/>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5" r:id="rId25"/>
    <p:sldLayoutId id="2147483966" r:id="rId26"/>
    <p:sldLayoutId id="2147483967" r:id="rId27"/>
    <p:sldLayoutId id="2147483968" r:id="rId28"/>
    <p:sldLayoutId id="2147483969" r:id="rId29"/>
    <p:sldLayoutId id="2147483970" r:id="rId30"/>
    <p:sldLayoutId id="2147483971" r:id="rId31"/>
    <p:sldLayoutId id="2147483972" r:id="rId32"/>
    <p:sldLayoutId id="2147483973" r:id="rId33"/>
    <p:sldLayoutId id="2147483974" r:id="rId34"/>
    <p:sldLayoutId id="2147483975" r:id="rId35"/>
    <p:sldLayoutId id="2147483976" r:id="rId36"/>
    <p:sldLayoutId id="2147483977" r:id="rId37"/>
    <p:sldLayoutId id="2147483978" r:id="rId38"/>
    <p:sldLayoutId id="2147483979" r:id="rId39"/>
    <p:sldLayoutId id="2147483980" r:id="rId40"/>
    <p:sldLayoutId id="2147483981" r:id="rId41"/>
    <p:sldLayoutId id="2147483982" r:id="rId42"/>
    <p:sldLayoutId id="2147483983" r:id="rId43"/>
    <p:sldLayoutId id="2147483984" r:id="rId44"/>
    <p:sldLayoutId id="2147483985" r:id="rId45"/>
    <p:sldLayoutId id="2147483986" r:id="rId46"/>
    <p:sldLayoutId id="2147483987" r:id="rId47"/>
    <p:sldLayoutId id="2147483988" r:id="rId48"/>
    <p:sldLayoutId id="2147483989" r:id="rId49"/>
    <p:sldLayoutId id="2147483990" r:id="rId50"/>
    <p:sldLayoutId id="2147483991" r:id="rId51"/>
    <p:sldLayoutId id="2147483992" r:id="rId52"/>
    <p:sldLayoutId id="2147483993" r:id="rId53"/>
    <p:sldLayoutId id="2147483994"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svg"/><Relationship Id="rId18" Type="http://schemas.openxmlformats.org/officeDocument/2006/relationships/image" Target="../media/image84.png"/><Relationship Id="rId3" Type="http://schemas.openxmlformats.org/officeDocument/2006/relationships/image" Target="../media/image69.png"/><Relationship Id="rId7" Type="http://schemas.openxmlformats.org/officeDocument/2006/relationships/image" Target="../media/image73.svg"/><Relationship Id="rId12" Type="http://schemas.openxmlformats.org/officeDocument/2006/relationships/image" Target="../media/image78.png"/><Relationship Id="rId17" Type="http://schemas.openxmlformats.org/officeDocument/2006/relationships/image" Target="../media/image83.svg"/><Relationship Id="rId2" Type="http://schemas.openxmlformats.org/officeDocument/2006/relationships/notesSlide" Target="../notesSlides/notesSlide5.xml"/><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48.xml"/><Relationship Id="rId6" Type="http://schemas.openxmlformats.org/officeDocument/2006/relationships/image" Target="../media/image72.png"/><Relationship Id="rId11" Type="http://schemas.openxmlformats.org/officeDocument/2006/relationships/image" Target="../media/image77.svg"/><Relationship Id="rId5" Type="http://schemas.openxmlformats.org/officeDocument/2006/relationships/image" Target="../media/image71.svg"/><Relationship Id="rId15" Type="http://schemas.openxmlformats.org/officeDocument/2006/relationships/image" Target="../media/image81.sv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svg"/><Relationship Id="rId14" Type="http://schemas.openxmlformats.org/officeDocument/2006/relationships/image" Target="../media/image80.png"/></Relationships>
</file>

<file path=ppt/slides/_rels/slide1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svg"/><Relationship Id="rId3" Type="http://schemas.openxmlformats.org/officeDocument/2006/relationships/image" Target="../media/image71.svg"/><Relationship Id="rId7" Type="http://schemas.openxmlformats.org/officeDocument/2006/relationships/image" Target="../media/image75.svg"/><Relationship Id="rId12" Type="http://schemas.openxmlformats.org/officeDocument/2006/relationships/image" Target="../media/image80.png"/><Relationship Id="rId2" Type="http://schemas.openxmlformats.org/officeDocument/2006/relationships/image" Target="../media/image70.png"/><Relationship Id="rId16" Type="http://schemas.openxmlformats.org/officeDocument/2006/relationships/image" Target="../media/image84.png"/><Relationship Id="rId1" Type="http://schemas.openxmlformats.org/officeDocument/2006/relationships/slideLayout" Target="../slideLayouts/slideLayout4.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svg"/><Relationship Id="rId15" Type="http://schemas.openxmlformats.org/officeDocument/2006/relationships/image" Target="../media/image83.sv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svg"/><Relationship Id="rId14" Type="http://schemas.openxmlformats.org/officeDocument/2006/relationships/image" Target="../media/image8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4.xml"/></Relationships>
</file>

<file path=ppt/slides/_rels/slide2.xml.rels><?xml version="1.0" encoding="UTF-8" standalone="yes"?>
<Relationships xmlns="http://schemas.openxmlformats.org/package/2006/relationships"><Relationship Id="rId3" Type="http://schemas.openxmlformats.org/officeDocument/2006/relationships/image" Target="../media/image62.jpg"/><Relationship Id="rId2" Type="http://schemas.microsoft.com/office/2018/10/relationships/comments" Target="../comments/modernComment_7FFFF9A6_BF941E25.xml"/><Relationship Id="rId1" Type="http://schemas.openxmlformats.org/officeDocument/2006/relationships/slideLayout" Target="../slideLayouts/slideLayout99.xml"/><Relationship Id="rId5" Type="http://schemas.openxmlformats.org/officeDocument/2006/relationships/image" Target="../media/image64.jpeg"/><Relationship Id="rId4" Type="http://schemas.openxmlformats.org/officeDocument/2006/relationships/image" Target="../media/image6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xml"/><Relationship Id="rId1" Type="http://schemas.openxmlformats.org/officeDocument/2006/relationships/slideLayout" Target="../slideLayouts/slideLayout201.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0.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notesSlide" Target="../notesSlides/notesSlide10.xml"/><Relationship Id="rId16" Type="http://schemas.openxmlformats.org/officeDocument/2006/relationships/image" Target="../media/image102.svg"/><Relationship Id="rId1" Type="http://schemas.openxmlformats.org/officeDocument/2006/relationships/slideLayout" Target="../slideLayouts/slideLayout201.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svg"/><Relationship Id="rId4" Type="http://schemas.openxmlformats.org/officeDocument/2006/relationships/image" Target="../media/image81.svg"/><Relationship Id="rId9" Type="http://schemas.openxmlformats.org/officeDocument/2006/relationships/image" Target="../media/image95.png"/><Relationship Id="rId14" Type="http://schemas.openxmlformats.org/officeDocument/2006/relationships/image" Target="../media/image100.svg"/></Relationships>
</file>

<file path=ppt/slides/_rels/slide26.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9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svg"/><Relationship Id="rId7" Type="http://schemas.openxmlformats.org/officeDocument/2006/relationships/image" Target="../media/image110.svg"/><Relationship Id="rId2" Type="http://schemas.openxmlformats.org/officeDocument/2006/relationships/image" Target="../media/image105.png"/><Relationship Id="rId1" Type="http://schemas.openxmlformats.org/officeDocument/2006/relationships/slideLayout" Target="../slideLayouts/slideLayout55.xml"/><Relationship Id="rId6" Type="http://schemas.openxmlformats.org/officeDocument/2006/relationships/image" Target="../media/image109.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12.svg"/></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13.png"/><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14.png"/><Relationship Id="rId1" Type="http://schemas.openxmlformats.org/officeDocument/2006/relationships/slideLayout" Target="../slideLayouts/slideLayout56.xml"/><Relationship Id="rId4" Type="http://schemas.openxmlformats.org/officeDocument/2006/relationships/image" Target="../media/image115.png"/></Relationships>
</file>

<file path=ppt/slides/_rels/slide3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427E0F17-4893-5E20-EBD7-4172FFABFD78}"/>
              </a:ext>
            </a:extLst>
          </p:cNvPr>
          <p:cNvSpPr>
            <a:spLocks noGrp="1"/>
          </p:cNvSpPr>
          <p:nvPr>
            <p:ph type="title" idx="4294967295"/>
          </p:nvPr>
        </p:nvSpPr>
        <p:spPr>
          <a:xfrm>
            <a:off x="563880" y="-889975"/>
            <a:ext cx="11064240" cy="724535"/>
          </a:xfrm>
        </p:spPr>
        <p:txBody>
          <a:bodyPr/>
          <a:lstStyle/>
          <a:p>
            <a:r>
              <a:rPr lang="en-US"/>
              <a:t>Microsoft Fabric Community Conference Holding</a:t>
            </a:r>
            <a:r>
              <a:rPr lang="en-US" baseline="0"/>
              <a:t> Slide</a:t>
            </a:r>
            <a:endParaRPr lang="en-US"/>
          </a:p>
        </p:txBody>
      </p:sp>
    </p:spTree>
    <p:extLst>
      <p:ext uri="{BB962C8B-B14F-4D97-AF65-F5344CB8AC3E}">
        <p14:creationId xmlns:p14="http://schemas.microsoft.com/office/powerpoint/2010/main" val="3764239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16F88-130D-E40E-B6F5-FDAA6D960D64}"/>
              </a:ext>
            </a:extLst>
          </p:cNvPr>
          <p:cNvSpPr>
            <a:spLocks noGrp="1"/>
          </p:cNvSpPr>
          <p:nvPr>
            <p:ph type="title"/>
          </p:nvPr>
        </p:nvSpPr>
        <p:spPr>
          <a:xfrm>
            <a:off x="6610865" y="2190157"/>
            <a:ext cx="5009635" cy="2477683"/>
          </a:xfrm>
        </p:spPr>
        <p:txBody>
          <a:bodyPr>
            <a:normAutofit fontScale="90000"/>
          </a:bodyPr>
          <a:lstStyle/>
          <a:p>
            <a:r>
              <a:rPr lang="en-GB" dirty="0"/>
              <a:t>Raise your hand if you have explored more than three contexts within Fabric, such as Power BI, Data Science, Data Factory, or Data Engineering.</a:t>
            </a:r>
            <a:endParaRPr lang="en-PL" dirty="0"/>
          </a:p>
        </p:txBody>
      </p:sp>
      <p:sp>
        <p:nvSpPr>
          <p:cNvPr id="3" name="Title 1">
            <a:extLst>
              <a:ext uri="{FF2B5EF4-FFF2-40B4-BE49-F238E27FC236}">
                <a16:creationId xmlns:a16="http://schemas.microsoft.com/office/drawing/2014/main" id="{BD90B925-2FAF-5B9E-8D40-824B0CD477EF}"/>
              </a:ext>
            </a:extLst>
          </p:cNvPr>
          <p:cNvSpPr txBox="1">
            <a:spLocks/>
          </p:cNvSpPr>
          <p:nvPr/>
        </p:nvSpPr>
        <p:spPr>
          <a:xfrm>
            <a:off x="1781700" y="2485857"/>
            <a:ext cx="3358709" cy="130766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a:lstStyle>
          <a:p>
            <a:pPr algn="ctr"/>
            <a:r>
              <a:rPr lang="en-US" sz="9600" dirty="0">
                <a:gradFill flip="none">
                  <a:gsLst>
                    <a:gs pos="26000">
                      <a:srgbClr val="BA3FC4"/>
                    </a:gs>
                    <a:gs pos="100000">
                      <a:srgbClr val="0078D4"/>
                    </a:gs>
                  </a:gsLst>
                  <a:lin ang="0" scaled="1"/>
                  <a:tileRect/>
                </a:gradFill>
                <a:latin typeface="Segoe UI Semibold"/>
                <a:cs typeface="Segoe UI Semibold"/>
              </a:rPr>
              <a:t>#2</a:t>
            </a:r>
            <a:endParaRPr lang="en-US" sz="9600" dirty="0">
              <a:latin typeface="Segoe UI Semibold"/>
              <a:cs typeface="Segoe UI Semibold"/>
            </a:endParaRPr>
          </a:p>
        </p:txBody>
      </p:sp>
    </p:spTree>
    <p:extLst>
      <p:ext uri="{BB962C8B-B14F-4D97-AF65-F5344CB8AC3E}">
        <p14:creationId xmlns:p14="http://schemas.microsoft.com/office/powerpoint/2010/main" val="2437807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16F88-130D-E40E-B6F5-FDAA6D960D64}"/>
              </a:ext>
            </a:extLst>
          </p:cNvPr>
          <p:cNvSpPr>
            <a:spLocks noGrp="1"/>
          </p:cNvSpPr>
          <p:nvPr>
            <p:ph type="title"/>
          </p:nvPr>
        </p:nvSpPr>
        <p:spPr>
          <a:xfrm>
            <a:off x="6610866" y="2190157"/>
            <a:ext cx="5053912" cy="2477683"/>
          </a:xfrm>
        </p:spPr>
        <p:txBody>
          <a:bodyPr>
            <a:normAutofit fontScale="90000"/>
          </a:bodyPr>
          <a:lstStyle/>
          <a:p>
            <a:r>
              <a:rPr lang="en-GB" dirty="0"/>
              <a:t>Raise your hand if you, or your company, have faced challenges with orchestrating and integrating different tools to ingest, process, and maximize the value from data.</a:t>
            </a:r>
            <a:endParaRPr lang="en-PL" dirty="0"/>
          </a:p>
        </p:txBody>
      </p:sp>
      <p:sp>
        <p:nvSpPr>
          <p:cNvPr id="3" name="Title 1">
            <a:extLst>
              <a:ext uri="{FF2B5EF4-FFF2-40B4-BE49-F238E27FC236}">
                <a16:creationId xmlns:a16="http://schemas.microsoft.com/office/drawing/2014/main" id="{E2CA1D74-9C94-5542-4A2B-18634A496BF4}"/>
              </a:ext>
            </a:extLst>
          </p:cNvPr>
          <p:cNvSpPr txBox="1">
            <a:spLocks/>
          </p:cNvSpPr>
          <p:nvPr/>
        </p:nvSpPr>
        <p:spPr>
          <a:xfrm>
            <a:off x="1781700" y="2485857"/>
            <a:ext cx="3358709" cy="130766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a:lstStyle>
          <a:p>
            <a:pPr algn="ctr"/>
            <a:r>
              <a:rPr lang="en-US" sz="9600" dirty="0">
                <a:gradFill flip="none">
                  <a:gsLst>
                    <a:gs pos="26000">
                      <a:srgbClr val="BA3FC4"/>
                    </a:gs>
                    <a:gs pos="100000">
                      <a:srgbClr val="0078D4"/>
                    </a:gs>
                  </a:gsLst>
                  <a:lin ang="0" scaled="1"/>
                  <a:tileRect/>
                </a:gradFill>
                <a:latin typeface="Segoe UI Semibold"/>
                <a:cs typeface="Segoe UI Semibold"/>
              </a:rPr>
              <a:t>#3</a:t>
            </a:r>
            <a:endParaRPr lang="en-US" sz="9600" dirty="0">
              <a:latin typeface="Segoe UI Semibold"/>
              <a:cs typeface="Segoe UI Semibold"/>
            </a:endParaRPr>
          </a:p>
        </p:txBody>
      </p:sp>
    </p:spTree>
    <p:extLst>
      <p:ext uri="{BB962C8B-B14F-4D97-AF65-F5344CB8AC3E}">
        <p14:creationId xmlns:p14="http://schemas.microsoft.com/office/powerpoint/2010/main" val="628532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E2B9AB6-29D2-5E82-7FDF-A8EAB80A77E9}"/>
              </a:ext>
            </a:extLst>
          </p:cNvPr>
          <p:cNvSpPr>
            <a:spLocks noGrp="1"/>
          </p:cNvSpPr>
          <p:nvPr>
            <p:ph type="title"/>
          </p:nvPr>
        </p:nvSpPr>
        <p:spPr/>
        <p:txBody>
          <a:bodyPr/>
          <a:lstStyle/>
          <a:p>
            <a:r>
              <a:rPr lang="en-US" dirty="0"/>
              <a:t>Step 0: Start</a:t>
            </a:r>
          </a:p>
        </p:txBody>
      </p:sp>
      <p:sp>
        <p:nvSpPr>
          <p:cNvPr id="2" name="Subtitle 1">
            <a:extLst>
              <a:ext uri="{FF2B5EF4-FFF2-40B4-BE49-F238E27FC236}">
                <a16:creationId xmlns:a16="http://schemas.microsoft.com/office/drawing/2014/main" id="{839FCAA5-3CEB-5A8F-58DA-BD38DCF22BEB}"/>
              </a:ext>
            </a:extLst>
          </p:cNvPr>
          <p:cNvSpPr>
            <a:spLocks noGrp="1"/>
          </p:cNvSpPr>
          <p:nvPr>
            <p:ph type="subTitle" idx="1"/>
          </p:nvPr>
        </p:nvSpPr>
        <p:spPr/>
        <p:txBody>
          <a:bodyPr/>
          <a:lstStyle/>
          <a:p>
            <a:r>
              <a:rPr lang="en-US" dirty="0"/>
              <a:t>Set Up and Overview of Fabric Data Platform</a:t>
            </a:r>
          </a:p>
        </p:txBody>
      </p:sp>
    </p:spTree>
    <p:extLst>
      <p:ext uri="{BB962C8B-B14F-4D97-AF65-F5344CB8AC3E}">
        <p14:creationId xmlns:p14="http://schemas.microsoft.com/office/powerpoint/2010/main" val="4233943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DE465-AE19-744C-0461-5F08AFE9C0E2}"/>
            </a:ext>
          </a:extLst>
        </p:cNvPr>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28AA323B-4977-B8E5-2BDC-82F33CB66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7" name="Straight Connector 6">
            <a:extLst>
              <a:ext uri="{FF2B5EF4-FFF2-40B4-BE49-F238E27FC236}">
                <a16:creationId xmlns:a16="http://schemas.microsoft.com/office/drawing/2014/main" id="{3B584329-8FEA-1544-F64C-48501D00D818}"/>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hidden="1">
            <a:extLst>
              <a:ext uri="{FF2B5EF4-FFF2-40B4-BE49-F238E27FC236}">
                <a16:creationId xmlns:a16="http://schemas.microsoft.com/office/drawing/2014/main" id="{F31AE6B7-F6E1-318D-2E80-52D20122894B}"/>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9" name="Text Placeholder 103">
            <a:extLst>
              <a:ext uri="{FF2B5EF4-FFF2-40B4-BE49-F238E27FC236}">
                <a16:creationId xmlns:a16="http://schemas.microsoft.com/office/drawing/2014/main" id="{092C5ED8-85F8-664C-7842-4054307CDEA0}"/>
              </a:ext>
            </a:extLst>
          </p:cNvPr>
          <p:cNvSpPr txBox="1">
            <a:spLocks/>
          </p:cNvSpPr>
          <p:nvPr/>
        </p:nvSpPr>
        <p:spPr>
          <a:xfrm>
            <a:off x="2179645" y="773540"/>
            <a:ext cx="9427138" cy="430887"/>
          </a:xfrm>
          <a:prstGeom prst="rect">
            <a:avLst/>
          </a:prstGeom>
        </p:spPr>
        <p:txBody>
          <a:bodyPr vert="horz" wrap="square" lIns="0" tIns="0" rIns="0" bIns="0" rtlCol="0" anchor="ctr">
            <a:spAutoFit/>
          </a:bodyPr>
          <a:lstStyle>
            <a:defPPr>
              <a:defRPr lang="en-US"/>
            </a:defPPr>
            <a:lvl1pPr marL="12700" marR="0" lvl="0" indent="0" defTabSz="932742" fontAlgn="auto">
              <a:lnSpc>
                <a:spcPct val="100000"/>
              </a:lnSpc>
              <a:spcBef>
                <a:spcPct val="20000"/>
              </a:spcBef>
              <a:spcAft>
                <a:spcPts val="0"/>
              </a:spcAft>
              <a:buClrTx/>
              <a:buSzPct val="90000"/>
              <a:buFont typeface="Wingdings" panose="05000000000000000000" pitchFamily="2" charset="2"/>
              <a:buNone/>
              <a:tabLst/>
              <a:defRPr kumimoji="0" sz="3200" b="0" i="0" u="none" strike="noStrike" cap="none" spc="0" normalizeH="0" baseline="0">
                <a:ln>
                  <a:noFill/>
                </a:ln>
                <a:effectLst/>
                <a:uLnTx/>
                <a:uFillTx/>
                <a:latin typeface="Segoe UI Semibold"/>
                <a:cs typeface="Segoe UI" panose="020B0502040204020203" pitchFamily="34" charset="0"/>
              </a:defRPr>
            </a:lvl1pPr>
            <a:lvl2pPr marL="12700"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latin typeface="+mj-lt"/>
              </a:defRPr>
            </a:lvl2pPr>
            <a:lvl3pPr marL="12700"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latin typeface="+mj-lt"/>
              </a:defRPr>
            </a:lvl3pPr>
            <a:lvl4pPr marL="12700"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latin typeface="+mj-lt"/>
              </a:defRPr>
            </a:lvl4pPr>
            <a:lvl5pPr marL="12700"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latin typeface="+mj-lt"/>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The unified data platform for the era of AI</a:t>
            </a:r>
          </a:p>
        </p:txBody>
      </p:sp>
      <p:grpSp>
        <p:nvGrpSpPr>
          <p:cNvPr id="57" name="Group 56">
            <a:extLst>
              <a:ext uri="{FF2B5EF4-FFF2-40B4-BE49-F238E27FC236}">
                <a16:creationId xmlns:a16="http://schemas.microsoft.com/office/drawing/2014/main" id="{82AE7089-6363-F700-82FF-DD801CDB79ED}"/>
              </a:ext>
            </a:extLst>
          </p:cNvPr>
          <p:cNvGrpSpPr/>
          <p:nvPr/>
        </p:nvGrpSpPr>
        <p:grpSpPr>
          <a:xfrm>
            <a:off x="1505145" y="5761081"/>
            <a:ext cx="9181709" cy="615554"/>
            <a:chOff x="1505145" y="5761081"/>
            <a:chExt cx="9181709" cy="615554"/>
          </a:xfrm>
        </p:grpSpPr>
        <p:sp>
          <p:nvSpPr>
            <p:cNvPr id="5" name="Title 1">
              <a:extLst>
                <a:ext uri="{FF2B5EF4-FFF2-40B4-BE49-F238E27FC236}">
                  <a16:creationId xmlns:a16="http://schemas.microsoft.com/office/drawing/2014/main" id="{723C743A-9E8C-7399-CEDD-F45C675586E4}"/>
                </a:ext>
              </a:extLst>
            </p:cNvPr>
            <p:cNvSpPr txBox="1">
              <a:spLocks/>
            </p:cNvSpPr>
            <p:nvPr/>
          </p:nvSpPr>
          <p:spPr>
            <a:xfrm>
              <a:off x="1505145" y="5761081"/>
              <a:ext cx="1360986" cy="615553"/>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Unified</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architecture</a:t>
              </a:r>
            </a:p>
          </p:txBody>
        </p:sp>
        <p:sp>
          <p:nvSpPr>
            <p:cNvPr id="10" name="Title 1">
              <a:extLst>
                <a:ext uri="{FF2B5EF4-FFF2-40B4-BE49-F238E27FC236}">
                  <a16:creationId xmlns:a16="http://schemas.microsoft.com/office/drawing/2014/main" id="{43742BA0-E1D7-DB7A-C6B4-82A82DBA84E8}"/>
                </a:ext>
              </a:extLst>
            </p:cNvPr>
            <p:cNvSpPr txBox="1">
              <a:spLocks/>
            </p:cNvSpPr>
            <p:nvPr/>
          </p:nvSpPr>
          <p:spPr>
            <a:xfrm>
              <a:off x="3992210" y="5761081"/>
              <a:ext cx="1281474" cy="615553"/>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Unified experience</a:t>
              </a:r>
            </a:p>
          </p:txBody>
        </p:sp>
        <p:sp>
          <p:nvSpPr>
            <p:cNvPr id="13" name="Title 1">
              <a:extLst>
                <a:ext uri="{FF2B5EF4-FFF2-40B4-BE49-F238E27FC236}">
                  <a16:creationId xmlns:a16="http://schemas.microsoft.com/office/drawing/2014/main" id="{5B2914EC-0F9F-EDEF-2D85-A5E118AC783E}"/>
                </a:ext>
              </a:extLst>
            </p:cNvPr>
            <p:cNvSpPr txBox="1">
              <a:spLocks/>
            </p:cNvSpPr>
            <p:nvPr/>
          </p:nvSpPr>
          <p:spPr>
            <a:xfrm>
              <a:off x="6399762" y="5761081"/>
              <a:ext cx="1398284" cy="615553"/>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Unified governance</a:t>
              </a:r>
            </a:p>
          </p:txBody>
        </p:sp>
        <p:sp>
          <p:nvSpPr>
            <p:cNvPr id="23" name="Title 1">
              <a:extLst>
                <a:ext uri="{FF2B5EF4-FFF2-40B4-BE49-F238E27FC236}">
                  <a16:creationId xmlns:a16="http://schemas.microsoft.com/office/drawing/2014/main" id="{4F94A904-002E-9ABD-9B54-4C95D1967068}"/>
                </a:ext>
              </a:extLst>
            </p:cNvPr>
            <p:cNvSpPr txBox="1">
              <a:spLocks/>
            </p:cNvSpPr>
            <p:nvPr/>
          </p:nvSpPr>
          <p:spPr>
            <a:xfrm>
              <a:off x="8924126" y="5761081"/>
              <a:ext cx="1762728" cy="615554"/>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Unified business model</a:t>
              </a:r>
            </a:p>
          </p:txBody>
        </p:sp>
        <p:cxnSp>
          <p:nvCxnSpPr>
            <p:cNvPr id="26" name="Straight Connector 25">
              <a:extLst>
                <a:ext uri="{FF2B5EF4-FFF2-40B4-BE49-F238E27FC236}">
                  <a16:creationId xmlns:a16="http://schemas.microsoft.com/office/drawing/2014/main" id="{D19779AF-4626-C920-5DE5-79221B30D261}"/>
                </a:ext>
              </a:extLst>
            </p:cNvPr>
            <p:cNvCxnSpPr>
              <a:cxnSpLocks/>
            </p:cNvCxnSpPr>
            <p:nvPr/>
          </p:nvCxnSpPr>
          <p:spPr>
            <a:xfrm>
              <a:off x="3429170" y="5823547"/>
              <a:ext cx="0" cy="495507"/>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653C9E1-989D-7415-9AD5-07DA1DA597CA}"/>
                </a:ext>
              </a:extLst>
            </p:cNvPr>
            <p:cNvCxnSpPr>
              <a:cxnSpLocks/>
            </p:cNvCxnSpPr>
            <p:nvPr/>
          </p:nvCxnSpPr>
          <p:spPr>
            <a:xfrm>
              <a:off x="5836723" y="5800557"/>
              <a:ext cx="0" cy="495507"/>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B79828C-8DDD-AB7C-1B49-0728B97CD4EB}"/>
                </a:ext>
              </a:extLst>
            </p:cNvPr>
            <p:cNvCxnSpPr>
              <a:cxnSpLocks/>
            </p:cNvCxnSpPr>
            <p:nvPr/>
          </p:nvCxnSpPr>
          <p:spPr>
            <a:xfrm>
              <a:off x="8361085" y="5766637"/>
              <a:ext cx="0" cy="495507"/>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1" name="Rounded Rectangle 38">
            <a:extLst>
              <a:ext uri="{FF2B5EF4-FFF2-40B4-BE49-F238E27FC236}">
                <a16:creationId xmlns:a16="http://schemas.microsoft.com/office/drawing/2014/main" id="{860A755C-792F-47CD-606B-804C3F93C5B9}"/>
              </a:ext>
            </a:extLst>
          </p:cNvPr>
          <p:cNvSpPr/>
          <p:nvPr/>
        </p:nvSpPr>
        <p:spPr bwMode="auto">
          <a:xfrm>
            <a:off x="633983" y="1876529"/>
            <a:ext cx="10972800" cy="3657823"/>
          </a:xfrm>
          <a:prstGeom prst="roundRect">
            <a:avLst>
              <a:gd name="adj" fmla="val 3641"/>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Semibold"/>
              <a:ea typeface="+mn-ea"/>
              <a:cs typeface="+mn-cs"/>
            </a:endParaRPr>
          </a:p>
        </p:txBody>
      </p:sp>
      <p:sp>
        <p:nvSpPr>
          <p:cNvPr id="20" name="Rounded Rectangle 14">
            <a:extLst>
              <a:ext uri="{FF2B5EF4-FFF2-40B4-BE49-F238E27FC236}">
                <a16:creationId xmlns:a16="http://schemas.microsoft.com/office/drawing/2014/main" id="{13FAF7CD-D360-1416-0153-DD2F4154655A}"/>
              </a:ext>
            </a:extLst>
          </p:cNvPr>
          <p:cNvSpPr/>
          <p:nvPr/>
        </p:nvSpPr>
        <p:spPr>
          <a:xfrm>
            <a:off x="976369" y="2010864"/>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1" name="Rounded Rectangle 14">
            <a:extLst>
              <a:ext uri="{FF2B5EF4-FFF2-40B4-BE49-F238E27FC236}">
                <a16:creationId xmlns:a16="http://schemas.microsoft.com/office/drawing/2014/main" id="{ED7FF56A-9948-1FC1-25CD-EDCEBC1B4D39}"/>
              </a:ext>
            </a:extLst>
          </p:cNvPr>
          <p:cNvSpPr/>
          <p:nvPr/>
        </p:nvSpPr>
        <p:spPr>
          <a:xfrm>
            <a:off x="1181994" y="2725357"/>
            <a:ext cx="941448"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22" name="Graphic 21">
            <a:extLst>
              <a:ext uri="{FF2B5EF4-FFF2-40B4-BE49-F238E27FC236}">
                <a16:creationId xmlns:a16="http://schemas.microsoft.com/office/drawing/2014/main" id="{9B3BEE6D-2A6E-8AF3-13A8-FE57129F2FC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7916" r="-7916"/>
          <a:stretch/>
        </p:blipFill>
        <p:spPr>
          <a:xfrm>
            <a:off x="1416525" y="2199469"/>
            <a:ext cx="472385" cy="407820"/>
          </a:xfrm>
          <a:prstGeom prst="rect">
            <a:avLst/>
          </a:prstGeom>
          <a:effectLst/>
        </p:spPr>
      </p:pic>
      <p:sp>
        <p:nvSpPr>
          <p:cNvPr id="24" name="Rounded Rectangle 23">
            <a:extLst>
              <a:ext uri="{FF2B5EF4-FFF2-40B4-BE49-F238E27FC236}">
                <a16:creationId xmlns:a16="http://schemas.microsoft.com/office/drawing/2014/main" id="{AB3B6B54-E4A1-1C27-8EAF-5B8542186712}"/>
              </a:ext>
            </a:extLst>
          </p:cNvPr>
          <p:cNvSpPr/>
          <p:nvPr/>
        </p:nvSpPr>
        <p:spPr>
          <a:xfrm>
            <a:off x="2456978" y="2010864"/>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5" name="Rounded Rectangle 15">
            <a:extLst>
              <a:ext uri="{FF2B5EF4-FFF2-40B4-BE49-F238E27FC236}">
                <a16:creationId xmlns:a16="http://schemas.microsoft.com/office/drawing/2014/main" id="{8B3740BA-EA5D-1FAB-C86F-AFF5070910B6}"/>
              </a:ext>
            </a:extLst>
          </p:cNvPr>
          <p:cNvSpPr/>
          <p:nvPr/>
        </p:nvSpPr>
        <p:spPr>
          <a:xfrm>
            <a:off x="2537658" y="2733776"/>
            <a:ext cx="119133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27" name="Graphic 26">
            <a:extLst>
              <a:ext uri="{FF2B5EF4-FFF2-40B4-BE49-F238E27FC236}">
                <a16:creationId xmlns:a16="http://schemas.microsoft.com/office/drawing/2014/main" id="{FAFB6803-2E0A-9569-8E19-B29F780B53D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7916" r="-7916"/>
          <a:stretch/>
        </p:blipFill>
        <p:spPr>
          <a:xfrm>
            <a:off x="2897135" y="2199470"/>
            <a:ext cx="472383" cy="407818"/>
          </a:xfrm>
          <a:prstGeom prst="rect">
            <a:avLst/>
          </a:prstGeom>
        </p:spPr>
      </p:pic>
      <p:sp>
        <p:nvSpPr>
          <p:cNvPr id="32" name="Rounded Rectangle 17">
            <a:extLst>
              <a:ext uri="{FF2B5EF4-FFF2-40B4-BE49-F238E27FC236}">
                <a16:creationId xmlns:a16="http://schemas.microsoft.com/office/drawing/2014/main" id="{1602DC0E-416D-B717-1A3B-D1A98D79DE06}"/>
              </a:ext>
            </a:extLst>
          </p:cNvPr>
          <p:cNvSpPr/>
          <p:nvPr/>
        </p:nvSpPr>
        <p:spPr>
          <a:xfrm>
            <a:off x="3937587" y="2010864"/>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35" name="Rounded Rectangle 17">
            <a:extLst>
              <a:ext uri="{FF2B5EF4-FFF2-40B4-BE49-F238E27FC236}">
                <a16:creationId xmlns:a16="http://schemas.microsoft.com/office/drawing/2014/main" id="{924DBE42-0AE8-51F1-28DF-E48417F6F1F6}"/>
              </a:ext>
            </a:extLst>
          </p:cNvPr>
          <p:cNvSpPr/>
          <p:nvPr/>
        </p:nvSpPr>
        <p:spPr>
          <a:xfrm>
            <a:off x="4044419" y="2733776"/>
            <a:ext cx="1139035"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36" name="Graphic 35">
            <a:extLst>
              <a:ext uri="{FF2B5EF4-FFF2-40B4-BE49-F238E27FC236}">
                <a16:creationId xmlns:a16="http://schemas.microsoft.com/office/drawing/2014/main" id="{EEBAFEBA-E5E5-302B-E06F-A06507FE7EF3}"/>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916" r="-7916"/>
          <a:stretch/>
        </p:blipFill>
        <p:spPr>
          <a:xfrm>
            <a:off x="4377743" y="2199469"/>
            <a:ext cx="472385" cy="407820"/>
          </a:xfrm>
          <a:prstGeom prst="rect">
            <a:avLst/>
          </a:prstGeom>
        </p:spPr>
      </p:pic>
      <p:sp>
        <p:nvSpPr>
          <p:cNvPr id="38" name="Rounded Rectangle 16">
            <a:extLst>
              <a:ext uri="{FF2B5EF4-FFF2-40B4-BE49-F238E27FC236}">
                <a16:creationId xmlns:a16="http://schemas.microsoft.com/office/drawing/2014/main" id="{DD25148B-232F-F421-0DB7-8D8A9252339C}"/>
              </a:ext>
            </a:extLst>
          </p:cNvPr>
          <p:cNvSpPr/>
          <p:nvPr/>
        </p:nvSpPr>
        <p:spPr>
          <a:xfrm>
            <a:off x="5418196" y="2010864"/>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39" name="Rounded Rectangle 16">
            <a:extLst>
              <a:ext uri="{FF2B5EF4-FFF2-40B4-BE49-F238E27FC236}">
                <a16:creationId xmlns:a16="http://schemas.microsoft.com/office/drawing/2014/main" id="{FCF2E4F9-52CA-F243-B8FF-5EACFC437E34}"/>
              </a:ext>
            </a:extLst>
          </p:cNvPr>
          <p:cNvSpPr/>
          <p:nvPr/>
        </p:nvSpPr>
        <p:spPr>
          <a:xfrm>
            <a:off x="5525027" y="2733776"/>
            <a:ext cx="1139035"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Warehousing</a:t>
            </a:r>
          </a:p>
        </p:txBody>
      </p:sp>
      <p:pic>
        <p:nvPicPr>
          <p:cNvPr id="40" name="Graphic 39">
            <a:extLst>
              <a:ext uri="{FF2B5EF4-FFF2-40B4-BE49-F238E27FC236}">
                <a16:creationId xmlns:a16="http://schemas.microsoft.com/office/drawing/2014/main" id="{C48FA8E4-553B-34BF-4F4A-8D415F30BED1}"/>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7916" r="-7916"/>
          <a:stretch/>
        </p:blipFill>
        <p:spPr>
          <a:xfrm>
            <a:off x="5844875" y="2187834"/>
            <a:ext cx="499339" cy="431090"/>
          </a:xfrm>
          <a:prstGeom prst="rect">
            <a:avLst/>
          </a:prstGeom>
        </p:spPr>
      </p:pic>
      <p:sp>
        <p:nvSpPr>
          <p:cNvPr id="12" name="Rounded Rectangle 18">
            <a:extLst>
              <a:ext uri="{FF2B5EF4-FFF2-40B4-BE49-F238E27FC236}">
                <a16:creationId xmlns:a16="http://schemas.microsoft.com/office/drawing/2014/main" id="{4BF8DE40-2C3F-83DD-0121-29DE3FAA939B}"/>
              </a:ext>
            </a:extLst>
          </p:cNvPr>
          <p:cNvSpPr/>
          <p:nvPr/>
        </p:nvSpPr>
        <p:spPr>
          <a:xfrm>
            <a:off x="6898805" y="2010864"/>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7" name="Rounded Rectangle 18">
            <a:extLst>
              <a:ext uri="{FF2B5EF4-FFF2-40B4-BE49-F238E27FC236}">
                <a16:creationId xmlns:a16="http://schemas.microsoft.com/office/drawing/2014/main" id="{F8BDE02A-F91B-A57A-AF68-9B78B6F95B6F}"/>
              </a:ext>
            </a:extLst>
          </p:cNvPr>
          <p:cNvSpPr/>
          <p:nvPr/>
        </p:nvSpPr>
        <p:spPr>
          <a:xfrm>
            <a:off x="6902762" y="2733776"/>
            <a:ext cx="134478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41" name="Graphic 40">
            <a:extLst>
              <a:ext uri="{FF2B5EF4-FFF2-40B4-BE49-F238E27FC236}">
                <a16:creationId xmlns:a16="http://schemas.microsoft.com/office/drawing/2014/main" id="{EE74A787-0EE4-797B-6033-56278BED8A16}"/>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7916" r="-7916"/>
          <a:stretch/>
        </p:blipFill>
        <p:spPr>
          <a:xfrm>
            <a:off x="7328118" y="2190107"/>
            <a:ext cx="494072" cy="426543"/>
          </a:xfrm>
          <a:prstGeom prst="rect">
            <a:avLst/>
          </a:prstGeom>
        </p:spPr>
      </p:pic>
      <p:sp>
        <p:nvSpPr>
          <p:cNvPr id="15" name="Rounded Rectangle 19">
            <a:extLst>
              <a:ext uri="{FF2B5EF4-FFF2-40B4-BE49-F238E27FC236}">
                <a16:creationId xmlns:a16="http://schemas.microsoft.com/office/drawing/2014/main" id="{D1710FC4-11B0-14C6-8530-3B61DA35B880}"/>
              </a:ext>
            </a:extLst>
          </p:cNvPr>
          <p:cNvSpPr/>
          <p:nvPr/>
        </p:nvSpPr>
        <p:spPr>
          <a:xfrm>
            <a:off x="8380216" y="2010864"/>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 name="Rounded Rectangle 19">
            <a:extLst>
              <a:ext uri="{FF2B5EF4-FFF2-40B4-BE49-F238E27FC236}">
                <a16:creationId xmlns:a16="http://schemas.microsoft.com/office/drawing/2014/main" id="{B208A1A5-2C04-89A5-E1B2-CEF92C3BBD8E}"/>
              </a:ext>
            </a:extLst>
          </p:cNvPr>
          <p:cNvSpPr/>
          <p:nvPr/>
        </p:nvSpPr>
        <p:spPr>
          <a:xfrm>
            <a:off x="8565500" y="2837247"/>
            <a:ext cx="982128"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42" name="Graphic 41">
            <a:extLst>
              <a:ext uri="{FF2B5EF4-FFF2-40B4-BE49-F238E27FC236}">
                <a16:creationId xmlns:a16="http://schemas.microsoft.com/office/drawing/2014/main" id="{C9503E2A-6FEB-B10F-ADE6-5DCC91D0A7E4}"/>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7916" r="-7916"/>
          <a:stretch/>
        </p:blipFill>
        <p:spPr>
          <a:xfrm>
            <a:off x="8820372" y="2199469"/>
            <a:ext cx="472385" cy="407820"/>
          </a:xfrm>
          <a:prstGeom prst="rect">
            <a:avLst/>
          </a:prstGeom>
        </p:spPr>
      </p:pic>
      <p:sp>
        <p:nvSpPr>
          <p:cNvPr id="14" name="Rounded Rectangle 19">
            <a:extLst>
              <a:ext uri="{FF2B5EF4-FFF2-40B4-BE49-F238E27FC236}">
                <a16:creationId xmlns:a16="http://schemas.microsoft.com/office/drawing/2014/main" id="{ABA1B7DC-E8B6-82A3-8BC9-9BFDBDDABB39}"/>
              </a:ext>
            </a:extLst>
          </p:cNvPr>
          <p:cNvSpPr/>
          <p:nvPr/>
        </p:nvSpPr>
        <p:spPr>
          <a:xfrm>
            <a:off x="9860986" y="2010864"/>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9" name="Rounded Rectangle 19">
            <a:extLst>
              <a:ext uri="{FF2B5EF4-FFF2-40B4-BE49-F238E27FC236}">
                <a16:creationId xmlns:a16="http://schemas.microsoft.com/office/drawing/2014/main" id="{BD359E0C-9FEF-3CD9-F7FD-8F617ABB4C64}"/>
              </a:ext>
            </a:extLst>
          </p:cNvPr>
          <p:cNvSpPr/>
          <p:nvPr/>
        </p:nvSpPr>
        <p:spPr>
          <a:xfrm>
            <a:off x="9959102" y="2725357"/>
            <a:ext cx="115646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pic>
        <p:nvPicPr>
          <p:cNvPr id="45" name="Graphic 44">
            <a:extLst>
              <a:ext uri="{FF2B5EF4-FFF2-40B4-BE49-F238E27FC236}">
                <a16:creationId xmlns:a16="http://schemas.microsoft.com/office/drawing/2014/main" id="{8085DB15-31DD-F0E2-0080-AD89B5CD3300}"/>
              </a:ext>
            </a:extLst>
          </p:cNvPr>
          <p:cNvPicPr>
            <a:picLocks noChangeAspect="1"/>
          </p:cNvPicPr>
          <p:nvPr/>
        </p:nvPicPr>
        <p:blipFill>
          <a:blip r:embed="rId16">
            <a:alphaModFix/>
            <a:extLst>
              <a:ext uri="{96DAC541-7B7A-43D3-8B79-37D633B846F1}">
                <asvg:svgBlip xmlns:asvg="http://schemas.microsoft.com/office/drawing/2016/SVG/main" r:embed="rId17"/>
              </a:ext>
            </a:extLst>
          </a:blip>
          <a:stretch>
            <a:fillRect/>
          </a:stretch>
        </p:blipFill>
        <p:spPr>
          <a:xfrm>
            <a:off x="10365480" y="2237593"/>
            <a:ext cx="343708" cy="345051"/>
          </a:xfrm>
          <a:prstGeom prst="rect">
            <a:avLst/>
          </a:prstGeom>
        </p:spPr>
      </p:pic>
      <p:sp>
        <p:nvSpPr>
          <p:cNvPr id="31" name="Rounded Rectangle 48">
            <a:extLst>
              <a:ext uri="{FF2B5EF4-FFF2-40B4-BE49-F238E27FC236}">
                <a16:creationId xmlns:a16="http://schemas.microsoft.com/office/drawing/2014/main" id="{A9AB5FAD-7D5A-BFEE-D995-69E5DF36C33C}"/>
              </a:ext>
            </a:extLst>
          </p:cNvPr>
          <p:cNvSpPr/>
          <p:nvPr/>
        </p:nvSpPr>
        <p:spPr>
          <a:xfrm>
            <a:off x="974611" y="4133938"/>
            <a:ext cx="10237313" cy="534170"/>
          </a:xfrm>
          <a:prstGeom prst="roundRect">
            <a:avLst>
              <a:gd name="adj" fmla="val 10405"/>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pic>
        <p:nvPicPr>
          <p:cNvPr id="33" name="Picture 32" descr="Logo, company name&#10;&#10;Description automatically generated">
            <a:extLst>
              <a:ext uri="{FF2B5EF4-FFF2-40B4-BE49-F238E27FC236}">
                <a16:creationId xmlns:a16="http://schemas.microsoft.com/office/drawing/2014/main" id="{FE1830D1-498B-11CB-58C3-0924F02AF131}"/>
              </a:ext>
            </a:extLst>
          </p:cNvPr>
          <p:cNvPicPr>
            <a:picLocks noChangeAspect="1"/>
          </p:cNvPicPr>
          <p:nvPr/>
        </p:nvPicPr>
        <p:blipFill rotWithShape="1">
          <a:blip r:embed="rId18">
            <a:extLst>
              <a:ext uri="{28A0092B-C50C-407E-A947-70E740481C1C}">
                <a14:useLocalDpi xmlns:a14="http://schemas.microsoft.com/office/drawing/2010/main" val="0"/>
              </a:ext>
            </a:extLst>
          </a:blip>
          <a:srcRect l="-7916" r="-7916"/>
          <a:stretch/>
        </p:blipFill>
        <p:spPr>
          <a:xfrm>
            <a:off x="5255202" y="4238095"/>
            <a:ext cx="401025" cy="346891"/>
          </a:xfrm>
          <a:prstGeom prst="rect">
            <a:avLst/>
          </a:prstGeom>
          <a:noFill/>
          <a:ln>
            <a:noFill/>
          </a:ln>
          <a:effectLst/>
        </p:spPr>
      </p:pic>
      <p:sp>
        <p:nvSpPr>
          <p:cNvPr id="34" name="Rounded Rectangle 45">
            <a:extLst>
              <a:ext uri="{FF2B5EF4-FFF2-40B4-BE49-F238E27FC236}">
                <a16:creationId xmlns:a16="http://schemas.microsoft.com/office/drawing/2014/main" id="{F607189B-6EA8-21AD-3A66-F04C13936C22}"/>
              </a:ext>
            </a:extLst>
          </p:cNvPr>
          <p:cNvSpPr/>
          <p:nvPr/>
        </p:nvSpPr>
        <p:spPr>
          <a:xfrm>
            <a:off x="5931766" y="4260410"/>
            <a:ext cx="910506"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sp>
        <p:nvSpPr>
          <p:cNvPr id="37" name="Rounded Rectangle 48">
            <a:extLst>
              <a:ext uri="{FF2B5EF4-FFF2-40B4-BE49-F238E27FC236}">
                <a16:creationId xmlns:a16="http://schemas.microsoft.com/office/drawing/2014/main" id="{8DB8ACDC-92D1-BD8E-0E1D-4BFC0A1000B3}"/>
              </a:ext>
            </a:extLst>
          </p:cNvPr>
          <p:cNvSpPr/>
          <p:nvPr/>
        </p:nvSpPr>
        <p:spPr>
          <a:xfrm>
            <a:off x="977343" y="4713603"/>
            <a:ext cx="10237313" cy="552234"/>
          </a:xfrm>
          <a:prstGeom prst="roundRect">
            <a:avLst>
              <a:gd name="adj" fmla="val 14582"/>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sp>
        <p:nvSpPr>
          <p:cNvPr id="46" name="Rounded Rectangle 45">
            <a:extLst>
              <a:ext uri="{FF2B5EF4-FFF2-40B4-BE49-F238E27FC236}">
                <a16:creationId xmlns:a16="http://schemas.microsoft.com/office/drawing/2014/main" id="{1C2679BE-3FA8-6740-FFDE-2AE1FD31A0A9}"/>
              </a:ext>
            </a:extLst>
          </p:cNvPr>
          <p:cNvSpPr/>
          <p:nvPr/>
        </p:nvSpPr>
        <p:spPr>
          <a:xfrm>
            <a:off x="5931766" y="4820764"/>
            <a:ext cx="830357"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Purview</a:t>
            </a:r>
          </a:p>
        </p:txBody>
      </p:sp>
      <p:sp>
        <p:nvSpPr>
          <p:cNvPr id="48" name="Rounded Rectangle 48">
            <a:extLst>
              <a:ext uri="{FF2B5EF4-FFF2-40B4-BE49-F238E27FC236}">
                <a16:creationId xmlns:a16="http://schemas.microsoft.com/office/drawing/2014/main" id="{12D70B51-681E-9E1B-564A-FB5A27F0728C}"/>
              </a:ext>
            </a:extLst>
          </p:cNvPr>
          <p:cNvSpPr/>
          <p:nvPr/>
        </p:nvSpPr>
        <p:spPr>
          <a:xfrm>
            <a:off x="977343" y="3536614"/>
            <a:ext cx="10237313" cy="552234"/>
          </a:xfrm>
          <a:prstGeom prst="roundRect">
            <a:avLst>
              <a:gd name="adj" fmla="val 14582"/>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sp>
        <p:nvSpPr>
          <p:cNvPr id="49" name="Rounded Rectangle 45">
            <a:extLst>
              <a:ext uri="{FF2B5EF4-FFF2-40B4-BE49-F238E27FC236}">
                <a16:creationId xmlns:a16="http://schemas.microsoft.com/office/drawing/2014/main" id="{AD3C8CA8-5513-DC52-749D-EE745010C16A}"/>
              </a:ext>
            </a:extLst>
          </p:cNvPr>
          <p:cNvSpPr/>
          <p:nvPr/>
        </p:nvSpPr>
        <p:spPr>
          <a:xfrm>
            <a:off x="5931766" y="3637886"/>
            <a:ext cx="591046" cy="282357"/>
          </a:xfrm>
          <a:prstGeom prst="roundRect">
            <a:avLst>
              <a:gd name="adj" fmla="val 4528"/>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a:rPr>
              <a:t>AI</a:t>
            </a:r>
            <a:endPar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endParaRPr>
          </a:p>
        </p:txBody>
      </p:sp>
      <p:pic>
        <p:nvPicPr>
          <p:cNvPr id="51" name="Picture 50" descr="Copilot logo">
            <a:extLst>
              <a:ext uri="{FF2B5EF4-FFF2-40B4-BE49-F238E27FC236}">
                <a16:creationId xmlns:a16="http://schemas.microsoft.com/office/drawing/2014/main" id="{3D5B963E-0536-0E7D-0629-CE5CC1B25FA1}"/>
              </a:ext>
            </a:extLst>
          </p:cNvPr>
          <p:cNvPicPr>
            <a:picLocks noChangeAspect="1"/>
          </p:cNvPicPr>
          <p:nvPr/>
        </p:nvPicPr>
        <p:blipFill>
          <a:blip r:embed="rId19"/>
          <a:stretch>
            <a:fillRect/>
          </a:stretch>
        </p:blipFill>
        <p:spPr>
          <a:xfrm>
            <a:off x="5289294" y="3608628"/>
            <a:ext cx="332840" cy="365760"/>
          </a:xfrm>
          <a:prstGeom prst="rect">
            <a:avLst/>
          </a:prstGeom>
        </p:spPr>
      </p:pic>
      <p:pic>
        <p:nvPicPr>
          <p:cNvPr id="2" name="Picture 1">
            <a:extLst>
              <a:ext uri="{FF2B5EF4-FFF2-40B4-BE49-F238E27FC236}">
                <a16:creationId xmlns:a16="http://schemas.microsoft.com/office/drawing/2014/main" id="{379EACDF-B98D-DF06-D501-FA5F0F280955}"/>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5255202" y="4789208"/>
            <a:ext cx="401025" cy="401024"/>
          </a:xfrm>
          <a:prstGeom prst="rect">
            <a:avLst/>
          </a:prstGeom>
        </p:spPr>
      </p:pic>
    </p:spTree>
    <p:extLst>
      <p:ext uri="{BB962C8B-B14F-4D97-AF65-F5344CB8AC3E}">
        <p14:creationId xmlns:p14="http://schemas.microsoft.com/office/powerpoint/2010/main" val="183505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42" presetClass="path" presetSubtype="0" decel="50000" fill="hold" nodeType="withEffect">
                                  <p:stCondLst>
                                    <p:cond delay="200"/>
                                  </p:stCondLst>
                                  <p:childTnLst>
                                    <p:animMotion origin="layout" path="M 0 0.02546 L 0 0 " pathEditMode="relative" rAng="0" ptsTypes="AA">
                                      <p:cBhvr>
                                        <p:cTn id="9" dur="700" fill="hold"/>
                                        <p:tgtEl>
                                          <p:spTgt spid="57"/>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42" presetClass="path" presetSubtype="0" decel="50000" fill="hold" grpId="1" nodeType="withEffect">
                                  <p:stCondLst>
                                    <p:cond delay="0"/>
                                  </p:stCondLst>
                                  <p:childTnLst>
                                    <p:animMotion origin="layout" path="M -0.01745 0.00093 L 0.00091 0.00093 " pathEditMode="relative" rAng="0" ptsTypes="AA">
                                      <p:cBhvr>
                                        <p:cTn id="17" dur="500" fill="hold"/>
                                        <p:tgtEl>
                                          <p:spTgt spid="8"/>
                                        </p:tgtEl>
                                        <p:attrNameLst>
                                          <p:attrName>ppt_x</p:attrName>
                                          <p:attrName>ppt_y</p:attrName>
                                        </p:attrNameLst>
                                      </p:cBhvr>
                                      <p:rCtr x="911" y="0"/>
                                    </p:animMotion>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42" presetClass="path" presetSubtype="0" decel="50000" fill="hold" grpId="1" nodeType="withEffect">
                                  <p:stCondLst>
                                    <p:cond delay="0"/>
                                  </p:stCondLst>
                                  <p:childTnLst>
                                    <p:animMotion origin="layout" path="M -0.01745 0.00093 L 0.00091 0.00093 " pathEditMode="relative" rAng="0" ptsTypes="AA">
                                      <p:cBhvr>
                                        <p:cTn id="22" dur="500" fill="hold"/>
                                        <p:tgtEl>
                                          <p:spTgt spid="9"/>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4">
            <a:extLst>
              <a:ext uri="{FF2B5EF4-FFF2-40B4-BE49-F238E27FC236}">
                <a16:creationId xmlns:a16="http://schemas.microsoft.com/office/drawing/2014/main" id="{9E79CEFC-348F-FF39-7B91-9B4830F63C5A}"/>
              </a:ext>
            </a:extLst>
          </p:cNvPr>
          <p:cNvSpPr txBox="1">
            <a:spLocks/>
          </p:cNvSpPr>
          <p:nvPr/>
        </p:nvSpPr>
        <p:spPr>
          <a:xfrm>
            <a:off x="581025" y="365125"/>
            <a:ext cx="11029949" cy="54927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OneLake for all data</a:t>
            </a:r>
          </a:p>
        </p:txBody>
      </p:sp>
      <p:sp>
        <p:nvSpPr>
          <p:cNvPr id="7" name="TextBox 6">
            <a:extLst>
              <a:ext uri="{FF2B5EF4-FFF2-40B4-BE49-F238E27FC236}">
                <a16:creationId xmlns:a16="http://schemas.microsoft.com/office/drawing/2014/main" id="{1DFA3E76-CD7F-C09F-514A-426BCA6AD133}"/>
              </a:ext>
            </a:extLst>
          </p:cNvPr>
          <p:cNvSpPr txBox="1"/>
          <p:nvPr/>
        </p:nvSpPr>
        <p:spPr>
          <a:xfrm>
            <a:off x="581025" y="1093528"/>
            <a:ext cx="2610715" cy="276999"/>
          </a:xfrm>
          <a:prstGeom prst="rect">
            <a:avLst/>
          </a:prstGeom>
          <a:noFill/>
        </p:spPr>
        <p:txBody>
          <a:bodyPr wrap="none" lIns="0" tIns="0" rIns="0" bIns="0">
            <a:spAutoFit/>
          </a:bodyPr>
          <a:lstStyle>
            <a:defPPr>
              <a:defRPr lang="en-US"/>
            </a:defPPr>
            <a:lvl1pPr>
              <a:buNone/>
              <a:defRPr>
                <a:solidFill>
                  <a:schemeClr val="bg1"/>
                </a:solidFill>
                <a:latin typeface="Segoe Sans Display" pitchFamily="2" charset="0"/>
                <a:cs typeface="Segoe Sans Display"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solidFill>
                <a:effectLst/>
                <a:uLnTx/>
                <a:uFillTx/>
                <a:latin typeface="Segoe Sans Display"/>
                <a:ea typeface="+mn-ea"/>
                <a:cs typeface="Segoe Sans Display" pitchFamily="2" charset="0"/>
              </a:rPr>
              <a:t>“The OneDrive for data”</a:t>
            </a:r>
          </a:p>
        </p:txBody>
      </p:sp>
      <p:sp>
        <p:nvSpPr>
          <p:cNvPr id="8" name="Rounded Rectangle 38">
            <a:extLst>
              <a:ext uri="{FF2B5EF4-FFF2-40B4-BE49-F238E27FC236}">
                <a16:creationId xmlns:a16="http://schemas.microsoft.com/office/drawing/2014/main" id="{96D8B48D-B552-404D-CAF6-4D21D77F4A66}"/>
              </a:ext>
              <a:ext uri="{C183D7F6-B498-43B3-948B-1728B52AA6E4}">
                <adec:decorative xmlns:adec="http://schemas.microsoft.com/office/drawing/2017/decorative" val="1"/>
              </a:ext>
            </a:extLst>
          </p:cNvPr>
          <p:cNvSpPr/>
          <p:nvPr/>
        </p:nvSpPr>
        <p:spPr bwMode="auto">
          <a:xfrm>
            <a:off x="584201" y="1703717"/>
            <a:ext cx="6701167" cy="4122080"/>
          </a:xfrm>
          <a:prstGeom prst="roundRect">
            <a:avLst>
              <a:gd name="adj" fmla="val 2717"/>
            </a:avLst>
          </a:prstGeom>
          <a:ln w="19050" cap="rnd">
            <a:solidFill>
              <a:srgbClr val="C0C0C0"/>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Semibold"/>
              <a:ea typeface="+mn-ea"/>
              <a:cs typeface="+mn-cs"/>
            </a:endParaRPr>
          </a:p>
        </p:txBody>
      </p:sp>
      <p:sp>
        <p:nvSpPr>
          <p:cNvPr id="9" name="Rounded Rectangle 14">
            <a:extLst>
              <a:ext uri="{FF2B5EF4-FFF2-40B4-BE49-F238E27FC236}">
                <a16:creationId xmlns:a16="http://schemas.microsoft.com/office/drawing/2014/main" id="{6FB30286-BC60-9181-4424-BF95C1914DB2}"/>
              </a:ext>
              <a:ext uri="{C183D7F6-B498-43B3-948B-1728B52AA6E4}">
                <adec:decorative xmlns:adec="http://schemas.microsoft.com/office/drawing/2017/decorative" val="1"/>
              </a:ext>
            </a:extLst>
          </p:cNvPr>
          <p:cNvSpPr/>
          <p:nvPr/>
        </p:nvSpPr>
        <p:spPr>
          <a:xfrm>
            <a:off x="771260" y="1887081"/>
            <a:ext cx="819216" cy="1094495"/>
          </a:xfrm>
          <a:prstGeom prst="roundRect">
            <a:avLst>
              <a:gd name="adj" fmla="val 6586"/>
            </a:avLst>
          </a:prstGeom>
          <a:solidFill>
            <a:srgbClr val="FFFFFF"/>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10" name="Graphic 9">
            <a:extLst>
              <a:ext uri="{FF2B5EF4-FFF2-40B4-BE49-F238E27FC236}">
                <a16:creationId xmlns:a16="http://schemas.microsoft.com/office/drawing/2014/main" id="{95C55786-27EA-B1CD-3AEA-3D2437139F18}"/>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53" r="-2453"/>
          <a:stretch/>
        </p:blipFill>
        <p:spPr>
          <a:xfrm>
            <a:off x="1008036" y="2041512"/>
            <a:ext cx="345665" cy="329502"/>
          </a:xfrm>
          <a:prstGeom prst="rect">
            <a:avLst/>
          </a:prstGeom>
        </p:spPr>
      </p:pic>
      <p:sp>
        <p:nvSpPr>
          <p:cNvPr id="11" name="Rounded Rectangle 15">
            <a:extLst>
              <a:ext uri="{FF2B5EF4-FFF2-40B4-BE49-F238E27FC236}">
                <a16:creationId xmlns:a16="http://schemas.microsoft.com/office/drawing/2014/main" id="{DC8A9DC9-A882-A14F-7CF8-4ADFE80A87A4}"/>
              </a:ext>
              <a:ext uri="{C183D7F6-B498-43B3-948B-1728B52AA6E4}">
                <adec:decorative xmlns:adec="http://schemas.microsoft.com/office/drawing/2017/decorative" val="1"/>
              </a:ext>
            </a:extLst>
          </p:cNvPr>
          <p:cNvSpPr/>
          <p:nvPr/>
        </p:nvSpPr>
        <p:spPr>
          <a:xfrm>
            <a:off x="1689612" y="1887081"/>
            <a:ext cx="819216" cy="1094495"/>
          </a:xfrm>
          <a:prstGeom prst="roundRect">
            <a:avLst>
              <a:gd name="adj" fmla="val 6586"/>
            </a:avLst>
          </a:prstGeom>
          <a:solidFill>
            <a:srgbClr val="FFFFFF"/>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12" name="Graphic 11">
            <a:extLst>
              <a:ext uri="{FF2B5EF4-FFF2-40B4-BE49-F238E27FC236}">
                <a16:creationId xmlns:a16="http://schemas.microsoft.com/office/drawing/2014/main" id="{0DCC4C8F-6D84-B206-9E72-36A4FEA2AB35}"/>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453" r="-2453"/>
          <a:stretch/>
        </p:blipFill>
        <p:spPr>
          <a:xfrm>
            <a:off x="1926388" y="2041513"/>
            <a:ext cx="345664" cy="329500"/>
          </a:xfrm>
          <a:prstGeom prst="rect">
            <a:avLst/>
          </a:prstGeom>
        </p:spPr>
      </p:pic>
      <p:sp>
        <p:nvSpPr>
          <p:cNvPr id="13" name="Rounded Rectangle 17">
            <a:extLst>
              <a:ext uri="{FF2B5EF4-FFF2-40B4-BE49-F238E27FC236}">
                <a16:creationId xmlns:a16="http://schemas.microsoft.com/office/drawing/2014/main" id="{4AB49132-F16B-46A9-26CD-65A949099012}"/>
              </a:ext>
              <a:ext uri="{C183D7F6-B498-43B3-948B-1728B52AA6E4}">
                <adec:decorative xmlns:adec="http://schemas.microsoft.com/office/drawing/2017/decorative" val="1"/>
              </a:ext>
            </a:extLst>
          </p:cNvPr>
          <p:cNvSpPr/>
          <p:nvPr/>
        </p:nvSpPr>
        <p:spPr>
          <a:xfrm>
            <a:off x="2607964" y="1887081"/>
            <a:ext cx="819216" cy="1094495"/>
          </a:xfrm>
          <a:prstGeom prst="roundRect">
            <a:avLst>
              <a:gd name="adj" fmla="val 6586"/>
            </a:avLst>
          </a:prstGeom>
          <a:solidFill>
            <a:srgbClr val="FFFFFF"/>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14" name="Graphic 13">
            <a:extLst>
              <a:ext uri="{FF2B5EF4-FFF2-40B4-BE49-F238E27FC236}">
                <a16:creationId xmlns:a16="http://schemas.microsoft.com/office/drawing/2014/main" id="{6A6DBA45-F5B8-BD73-5634-75754E6A9AE1}"/>
              </a:ext>
              <a:ext uri="{C183D7F6-B498-43B3-948B-1728B52AA6E4}">
                <adec:decorative xmlns:adec="http://schemas.microsoft.com/office/drawing/2017/decorative" val="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453" r="-2453"/>
          <a:stretch/>
        </p:blipFill>
        <p:spPr>
          <a:xfrm>
            <a:off x="2844740" y="2041512"/>
            <a:ext cx="345665" cy="329502"/>
          </a:xfrm>
          <a:prstGeom prst="rect">
            <a:avLst/>
          </a:prstGeom>
        </p:spPr>
      </p:pic>
      <p:sp>
        <p:nvSpPr>
          <p:cNvPr id="15" name="Rounded Rectangle 16">
            <a:extLst>
              <a:ext uri="{FF2B5EF4-FFF2-40B4-BE49-F238E27FC236}">
                <a16:creationId xmlns:a16="http://schemas.microsoft.com/office/drawing/2014/main" id="{5DB026E8-7A5F-A818-DF7B-04FDCFA89889}"/>
              </a:ext>
              <a:ext uri="{C183D7F6-B498-43B3-948B-1728B52AA6E4}">
                <adec:decorative xmlns:adec="http://schemas.microsoft.com/office/drawing/2017/decorative" val="1"/>
              </a:ext>
            </a:extLst>
          </p:cNvPr>
          <p:cNvSpPr/>
          <p:nvPr/>
        </p:nvSpPr>
        <p:spPr>
          <a:xfrm>
            <a:off x="3526315" y="1887082"/>
            <a:ext cx="819216" cy="1094495"/>
          </a:xfrm>
          <a:prstGeom prst="roundRect">
            <a:avLst>
              <a:gd name="adj" fmla="val 6586"/>
            </a:avLst>
          </a:prstGeom>
          <a:solidFill>
            <a:srgbClr val="FFFFFF"/>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16" name="Graphic 15">
            <a:extLst>
              <a:ext uri="{FF2B5EF4-FFF2-40B4-BE49-F238E27FC236}">
                <a16:creationId xmlns:a16="http://schemas.microsoft.com/office/drawing/2014/main" id="{3E9E9560-721B-5864-2990-098800F0F96B}"/>
              </a:ext>
              <a:ext uri="{C183D7F6-B498-43B3-948B-1728B52AA6E4}">
                <adec:decorative xmlns:adec="http://schemas.microsoft.com/office/drawing/2017/decorative" val="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3753230" y="2032112"/>
            <a:ext cx="365388" cy="348303"/>
          </a:xfrm>
          <a:prstGeom prst="rect">
            <a:avLst/>
          </a:prstGeom>
        </p:spPr>
      </p:pic>
      <p:sp>
        <p:nvSpPr>
          <p:cNvPr id="17" name="Rounded Rectangle 18">
            <a:extLst>
              <a:ext uri="{FF2B5EF4-FFF2-40B4-BE49-F238E27FC236}">
                <a16:creationId xmlns:a16="http://schemas.microsoft.com/office/drawing/2014/main" id="{9BEA72E2-3D07-D5EA-90BF-89E7982C26F6}"/>
              </a:ext>
              <a:ext uri="{C183D7F6-B498-43B3-948B-1728B52AA6E4}">
                <adec:decorative xmlns:adec="http://schemas.microsoft.com/office/drawing/2017/decorative" val="1"/>
              </a:ext>
            </a:extLst>
          </p:cNvPr>
          <p:cNvSpPr/>
          <p:nvPr/>
        </p:nvSpPr>
        <p:spPr>
          <a:xfrm>
            <a:off x="4444668" y="1887081"/>
            <a:ext cx="819216" cy="1094495"/>
          </a:xfrm>
          <a:prstGeom prst="roundRect">
            <a:avLst>
              <a:gd name="adj" fmla="val 6586"/>
            </a:avLst>
          </a:prstGeom>
          <a:solidFill>
            <a:srgbClr val="FFFFFF"/>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18" name="Graphic 17">
            <a:extLst>
              <a:ext uri="{FF2B5EF4-FFF2-40B4-BE49-F238E27FC236}">
                <a16:creationId xmlns:a16="http://schemas.microsoft.com/office/drawing/2014/main" id="{FEEEDE5D-4BA9-2F0F-5893-C60B9FF5039F}"/>
              </a:ext>
              <a:ext uri="{C183D7F6-B498-43B3-948B-1728B52AA6E4}">
                <adec:decorative xmlns:adec="http://schemas.microsoft.com/office/drawing/2017/decorative" val="1"/>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53" r="-2453"/>
          <a:stretch/>
        </p:blipFill>
        <p:spPr>
          <a:xfrm>
            <a:off x="4673509" y="2033949"/>
            <a:ext cx="361534" cy="344629"/>
          </a:xfrm>
          <a:prstGeom prst="rect">
            <a:avLst/>
          </a:prstGeom>
        </p:spPr>
      </p:pic>
      <p:sp>
        <p:nvSpPr>
          <p:cNvPr id="19" name="Rounded Rectangle 19">
            <a:extLst>
              <a:ext uri="{FF2B5EF4-FFF2-40B4-BE49-F238E27FC236}">
                <a16:creationId xmlns:a16="http://schemas.microsoft.com/office/drawing/2014/main" id="{B135C63E-38A0-9544-C48B-4E67D82FDDBD}"/>
              </a:ext>
              <a:ext uri="{C183D7F6-B498-43B3-948B-1728B52AA6E4}">
                <adec:decorative xmlns:adec="http://schemas.microsoft.com/office/drawing/2017/decorative" val="1"/>
              </a:ext>
            </a:extLst>
          </p:cNvPr>
          <p:cNvSpPr/>
          <p:nvPr/>
        </p:nvSpPr>
        <p:spPr>
          <a:xfrm>
            <a:off x="5362970" y="1887081"/>
            <a:ext cx="818182" cy="1094495"/>
          </a:xfrm>
          <a:prstGeom prst="roundRect">
            <a:avLst>
              <a:gd name="adj" fmla="val 6586"/>
            </a:avLst>
          </a:prstGeom>
          <a:solidFill>
            <a:srgbClr val="FFFFFF"/>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20" name="Graphic 19">
            <a:extLst>
              <a:ext uri="{FF2B5EF4-FFF2-40B4-BE49-F238E27FC236}">
                <a16:creationId xmlns:a16="http://schemas.microsoft.com/office/drawing/2014/main" id="{27857A2C-2106-C972-B0F1-950ECF010B78}"/>
              </a:ext>
              <a:ext uri="{C183D7F6-B498-43B3-948B-1728B52AA6E4}">
                <adec:decorative xmlns:adec="http://schemas.microsoft.com/office/drawing/2017/decorative" val="1"/>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5599227" y="2041512"/>
            <a:ext cx="345665" cy="329502"/>
          </a:xfrm>
          <a:prstGeom prst="rect">
            <a:avLst/>
          </a:prstGeom>
        </p:spPr>
      </p:pic>
      <p:sp>
        <p:nvSpPr>
          <p:cNvPr id="21" name="Rounded Rectangle 19">
            <a:extLst>
              <a:ext uri="{FF2B5EF4-FFF2-40B4-BE49-F238E27FC236}">
                <a16:creationId xmlns:a16="http://schemas.microsoft.com/office/drawing/2014/main" id="{29709AFA-18C1-7668-B8E2-5A2D4DDE6329}"/>
              </a:ext>
              <a:ext uri="{C183D7F6-B498-43B3-948B-1728B52AA6E4}">
                <adec:decorative xmlns:adec="http://schemas.microsoft.com/office/drawing/2017/decorative" val="1"/>
              </a:ext>
            </a:extLst>
          </p:cNvPr>
          <p:cNvSpPr/>
          <p:nvPr/>
        </p:nvSpPr>
        <p:spPr>
          <a:xfrm>
            <a:off x="6280181" y="1887081"/>
            <a:ext cx="818182" cy="1094495"/>
          </a:xfrm>
          <a:prstGeom prst="roundRect">
            <a:avLst>
              <a:gd name="adj" fmla="val 6586"/>
            </a:avLst>
          </a:prstGeom>
          <a:solidFill>
            <a:srgbClr val="FFFFFF"/>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22" name="Graphic 21">
            <a:extLst>
              <a:ext uri="{FF2B5EF4-FFF2-40B4-BE49-F238E27FC236}">
                <a16:creationId xmlns:a16="http://schemas.microsoft.com/office/drawing/2014/main" id="{E297FA2B-82C5-488E-1E7A-AAB4A0962685}"/>
              </a:ext>
              <a:ext uri="{C183D7F6-B498-43B3-948B-1728B52AA6E4}">
                <adec:decorative xmlns:adec="http://schemas.microsoft.com/office/drawing/2017/decorative" val="1"/>
              </a:ext>
            </a:extLst>
          </p:cNvPr>
          <p:cNvPicPr>
            <a:picLocks noChangeAspect="1"/>
          </p:cNvPicPr>
          <p:nvPr/>
        </p:nvPicPr>
        <p:blipFill>
          <a:blip r:embed="rId14">
            <a:alphaModFix/>
            <a:extLst>
              <a:ext uri="{96DAC541-7B7A-43D3-8B79-37D633B846F1}">
                <asvg:svgBlip xmlns:asvg="http://schemas.microsoft.com/office/drawing/2016/SVG/main" r:embed="rId15"/>
              </a:ext>
            </a:extLst>
          </a:blip>
          <a:stretch>
            <a:fillRect/>
          </a:stretch>
        </p:blipFill>
        <p:spPr>
          <a:xfrm>
            <a:off x="6559530" y="2076016"/>
            <a:ext cx="259480" cy="260494"/>
          </a:xfrm>
          <a:prstGeom prst="rect">
            <a:avLst/>
          </a:prstGeom>
        </p:spPr>
      </p:pic>
      <p:grpSp>
        <p:nvGrpSpPr>
          <p:cNvPr id="23" name="Group 22" descr="Arrows pointing downwards ">
            <a:extLst>
              <a:ext uri="{FF2B5EF4-FFF2-40B4-BE49-F238E27FC236}">
                <a16:creationId xmlns:a16="http://schemas.microsoft.com/office/drawing/2014/main" id="{B6C28D3A-42E6-ECCA-3EF2-613B7E52E0E7}"/>
              </a:ext>
            </a:extLst>
          </p:cNvPr>
          <p:cNvGrpSpPr/>
          <p:nvPr/>
        </p:nvGrpSpPr>
        <p:grpSpPr>
          <a:xfrm>
            <a:off x="1180868" y="3001223"/>
            <a:ext cx="5508402" cy="655874"/>
            <a:chOff x="1180868" y="2961431"/>
            <a:chExt cx="5508402" cy="695666"/>
          </a:xfrm>
        </p:grpSpPr>
        <p:cxnSp>
          <p:nvCxnSpPr>
            <p:cNvPr id="24" name="Straight Connector 23">
              <a:extLst>
                <a:ext uri="{FF2B5EF4-FFF2-40B4-BE49-F238E27FC236}">
                  <a16:creationId xmlns:a16="http://schemas.microsoft.com/office/drawing/2014/main" id="{DACA29A2-DB9D-E453-0C24-B5E71A461687}"/>
                </a:ext>
              </a:extLst>
            </p:cNvPr>
            <p:cNvCxnSpPr>
              <a:cxnSpLocks/>
            </p:cNvCxnSpPr>
            <p:nvPr/>
          </p:nvCxnSpPr>
          <p:spPr>
            <a:xfrm>
              <a:off x="1180868" y="2961431"/>
              <a:ext cx="0" cy="695666"/>
            </a:xfrm>
            <a:prstGeom prst="line">
              <a:avLst/>
            </a:prstGeom>
            <a:noFill/>
            <a:ln w="19050" cap="rnd" cmpd="sng" algn="ctr">
              <a:solidFill>
                <a:schemeClr val="tx1"/>
              </a:solidFill>
              <a:prstDash val="solid"/>
              <a:headEnd type="none" w="med" len="med"/>
              <a:tailEnd type="arrow" w="lg" len="sm"/>
            </a:ln>
            <a:effectLst/>
          </p:spPr>
        </p:cxnSp>
        <p:cxnSp>
          <p:nvCxnSpPr>
            <p:cNvPr id="25" name="Straight Connector 24">
              <a:extLst>
                <a:ext uri="{FF2B5EF4-FFF2-40B4-BE49-F238E27FC236}">
                  <a16:creationId xmlns:a16="http://schemas.microsoft.com/office/drawing/2014/main" id="{BAC2DE9A-4D9D-D200-2F2D-427D0CC05C42}"/>
                </a:ext>
              </a:extLst>
            </p:cNvPr>
            <p:cNvCxnSpPr>
              <a:cxnSpLocks/>
            </p:cNvCxnSpPr>
            <p:nvPr/>
          </p:nvCxnSpPr>
          <p:spPr>
            <a:xfrm>
              <a:off x="2099220" y="2961431"/>
              <a:ext cx="0" cy="695666"/>
            </a:xfrm>
            <a:prstGeom prst="line">
              <a:avLst/>
            </a:prstGeom>
            <a:noFill/>
            <a:ln w="19050" cap="rnd" cmpd="sng" algn="ctr">
              <a:solidFill>
                <a:schemeClr val="tx1"/>
              </a:solidFill>
              <a:prstDash val="solid"/>
              <a:headEnd type="none" w="med" len="med"/>
              <a:tailEnd type="arrow" w="lg" len="sm"/>
            </a:ln>
            <a:effectLst/>
          </p:spPr>
        </p:cxnSp>
        <p:cxnSp>
          <p:nvCxnSpPr>
            <p:cNvPr id="26" name="Straight Connector 25">
              <a:extLst>
                <a:ext uri="{FF2B5EF4-FFF2-40B4-BE49-F238E27FC236}">
                  <a16:creationId xmlns:a16="http://schemas.microsoft.com/office/drawing/2014/main" id="{07E20453-190A-BBF6-7944-A996C9E9A211}"/>
                </a:ext>
              </a:extLst>
            </p:cNvPr>
            <p:cNvCxnSpPr>
              <a:cxnSpLocks/>
            </p:cNvCxnSpPr>
            <p:nvPr/>
          </p:nvCxnSpPr>
          <p:spPr>
            <a:xfrm>
              <a:off x="3017572" y="2961431"/>
              <a:ext cx="0" cy="695666"/>
            </a:xfrm>
            <a:prstGeom prst="line">
              <a:avLst/>
            </a:prstGeom>
            <a:noFill/>
            <a:ln w="19050" cap="rnd" cmpd="sng" algn="ctr">
              <a:solidFill>
                <a:schemeClr val="tx1"/>
              </a:solidFill>
              <a:prstDash val="solid"/>
              <a:headEnd type="none" w="med" len="med"/>
              <a:tailEnd type="arrow" w="lg" len="sm"/>
            </a:ln>
            <a:effectLst/>
          </p:spPr>
        </p:cxnSp>
        <p:cxnSp>
          <p:nvCxnSpPr>
            <p:cNvPr id="27" name="Straight Connector 26">
              <a:extLst>
                <a:ext uri="{FF2B5EF4-FFF2-40B4-BE49-F238E27FC236}">
                  <a16:creationId xmlns:a16="http://schemas.microsoft.com/office/drawing/2014/main" id="{96EC12CF-15BD-42CC-F2CB-37900AC7F1FD}"/>
                </a:ext>
              </a:extLst>
            </p:cNvPr>
            <p:cNvCxnSpPr>
              <a:cxnSpLocks/>
            </p:cNvCxnSpPr>
            <p:nvPr/>
          </p:nvCxnSpPr>
          <p:spPr>
            <a:xfrm>
              <a:off x="3935924" y="2961431"/>
              <a:ext cx="0" cy="695666"/>
            </a:xfrm>
            <a:prstGeom prst="line">
              <a:avLst/>
            </a:prstGeom>
            <a:noFill/>
            <a:ln w="19050" cap="rnd" cmpd="sng" algn="ctr">
              <a:solidFill>
                <a:schemeClr val="tx1"/>
              </a:solidFill>
              <a:prstDash val="solid"/>
              <a:headEnd type="none" w="med" len="med"/>
              <a:tailEnd type="arrow" w="lg" len="sm"/>
            </a:ln>
            <a:effectLst/>
          </p:spPr>
        </p:cxnSp>
        <p:cxnSp>
          <p:nvCxnSpPr>
            <p:cNvPr id="28" name="Straight Connector 27">
              <a:extLst>
                <a:ext uri="{FF2B5EF4-FFF2-40B4-BE49-F238E27FC236}">
                  <a16:creationId xmlns:a16="http://schemas.microsoft.com/office/drawing/2014/main" id="{05A09FBC-C105-E5DE-FB0E-BB967E0E7807}"/>
                </a:ext>
              </a:extLst>
            </p:cNvPr>
            <p:cNvCxnSpPr>
              <a:cxnSpLocks/>
            </p:cNvCxnSpPr>
            <p:nvPr/>
          </p:nvCxnSpPr>
          <p:spPr>
            <a:xfrm>
              <a:off x="4854276" y="2961431"/>
              <a:ext cx="0" cy="695666"/>
            </a:xfrm>
            <a:prstGeom prst="line">
              <a:avLst/>
            </a:prstGeom>
            <a:noFill/>
            <a:ln w="19050" cap="rnd" cmpd="sng" algn="ctr">
              <a:solidFill>
                <a:schemeClr val="tx1"/>
              </a:solidFill>
              <a:prstDash val="solid"/>
              <a:headEnd type="none" w="med" len="med"/>
              <a:tailEnd type="arrow" w="lg" len="sm"/>
            </a:ln>
            <a:effectLst/>
          </p:spPr>
        </p:cxnSp>
        <p:cxnSp>
          <p:nvCxnSpPr>
            <p:cNvPr id="29" name="Straight Connector 28">
              <a:extLst>
                <a:ext uri="{FF2B5EF4-FFF2-40B4-BE49-F238E27FC236}">
                  <a16:creationId xmlns:a16="http://schemas.microsoft.com/office/drawing/2014/main" id="{BE734898-EC65-BAE3-D856-D1D2A7A25845}"/>
                </a:ext>
              </a:extLst>
            </p:cNvPr>
            <p:cNvCxnSpPr>
              <a:cxnSpLocks/>
            </p:cNvCxnSpPr>
            <p:nvPr/>
          </p:nvCxnSpPr>
          <p:spPr>
            <a:xfrm>
              <a:off x="6689270" y="2961431"/>
              <a:ext cx="0" cy="695666"/>
            </a:xfrm>
            <a:prstGeom prst="line">
              <a:avLst/>
            </a:prstGeom>
            <a:noFill/>
            <a:ln w="19050" cap="rnd" cmpd="sng" algn="ctr">
              <a:solidFill>
                <a:schemeClr val="tx1"/>
              </a:solidFill>
              <a:prstDash val="solid"/>
              <a:headEnd type="none" w="med" len="med"/>
              <a:tailEnd type="arrow" w="lg" len="sm"/>
            </a:ln>
            <a:effectLst/>
          </p:spPr>
        </p:cxnSp>
        <p:cxnSp>
          <p:nvCxnSpPr>
            <p:cNvPr id="30" name="Straight Connector 29">
              <a:extLst>
                <a:ext uri="{FF2B5EF4-FFF2-40B4-BE49-F238E27FC236}">
                  <a16:creationId xmlns:a16="http://schemas.microsoft.com/office/drawing/2014/main" id="{309B972D-D0A4-2672-8D9C-B5F9FCF6CAB0}"/>
                </a:ext>
              </a:extLst>
            </p:cNvPr>
            <p:cNvCxnSpPr>
              <a:cxnSpLocks/>
            </p:cNvCxnSpPr>
            <p:nvPr/>
          </p:nvCxnSpPr>
          <p:spPr>
            <a:xfrm>
              <a:off x="5772059" y="2961431"/>
              <a:ext cx="0" cy="695666"/>
            </a:xfrm>
            <a:prstGeom prst="line">
              <a:avLst/>
            </a:prstGeom>
            <a:noFill/>
            <a:ln w="19050" cap="rnd" cmpd="sng" algn="ctr">
              <a:solidFill>
                <a:schemeClr val="tx1"/>
              </a:solidFill>
              <a:prstDash val="solid"/>
              <a:headEnd type="none" w="med" len="med"/>
              <a:tailEnd type="arrow" w="lg" len="sm"/>
            </a:ln>
            <a:effectLst/>
          </p:spPr>
        </p:cxnSp>
      </p:grpSp>
      <p:sp>
        <p:nvSpPr>
          <p:cNvPr id="31" name="Rounded Rectangle 45">
            <a:extLst>
              <a:ext uri="{FF2B5EF4-FFF2-40B4-BE49-F238E27FC236}">
                <a16:creationId xmlns:a16="http://schemas.microsoft.com/office/drawing/2014/main" id="{297EA0F2-3D33-97C4-C54F-B61A3549731B}"/>
              </a:ext>
            </a:extLst>
          </p:cNvPr>
          <p:cNvSpPr/>
          <p:nvPr/>
        </p:nvSpPr>
        <p:spPr>
          <a:xfrm>
            <a:off x="730299" y="3667729"/>
            <a:ext cx="6408971" cy="1479285"/>
          </a:xfrm>
          <a:prstGeom prst="roundRect">
            <a:avLst>
              <a:gd name="adj" fmla="val 4142"/>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0000"/>
                </a:solidFill>
                <a:effectLst/>
                <a:uLnTx/>
                <a:uFillTx/>
                <a:latin typeface="Segoe Sans Display Semibold" pitchFamily="2" charset="0"/>
                <a:ea typeface="+mn-ea"/>
                <a:cs typeface="Segoe Sans Display Semibold" pitchFamily="2" charset="0"/>
              </a:rPr>
              <a:t>OneLake</a:t>
            </a:r>
            <a:endParaRPr kumimoji="0" lang="en-US" sz="14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pic>
        <p:nvPicPr>
          <p:cNvPr id="32" name="Picture 31">
            <a:extLst>
              <a:ext uri="{FF2B5EF4-FFF2-40B4-BE49-F238E27FC236}">
                <a16:creationId xmlns:a16="http://schemas.microsoft.com/office/drawing/2014/main" id="{61D64C81-DD72-B155-3492-C4C882D73471}"/>
              </a:ext>
              <a:ext uri="{C183D7F6-B498-43B3-948B-1728B52AA6E4}">
                <adec:decorative xmlns:adec="http://schemas.microsoft.com/office/drawing/2017/decorative" val="1"/>
              </a:ext>
            </a:extLst>
          </p:cNvPr>
          <p:cNvPicPr>
            <a:picLocks noChangeAspect="1"/>
          </p:cNvPicPr>
          <p:nvPr/>
        </p:nvPicPr>
        <p:blipFill rotWithShape="1">
          <a:blip r:embed="rId16">
            <a:extLst>
              <a:ext uri="{28A0092B-C50C-407E-A947-70E740481C1C}">
                <a14:useLocalDpi xmlns:a14="http://schemas.microsoft.com/office/drawing/2010/main" val="0"/>
              </a:ext>
            </a:extLst>
          </a:blip>
          <a:srcRect l="-7916" r="-7916"/>
          <a:stretch/>
        </p:blipFill>
        <p:spPr>
          <a:xfrm>
            <a:off x="3554509" y="3900697"/>
            <a:ext cx="760550" cy="657882"/>
          </a:xfrm>
          <a:prstGeom prst="rect">
            <a:avLst/>
          </a:prstGeom>
        </p:spPr>
      </p:pic>
      <p:sp>
        <p:nvSpPr>
          <p:cNvPr id="33" name="Rounded Rectangle 45">
            <a:extLst>
              <a:ext uri="{FF2B5EF4-FFF2-40B4-BE49-F238E27FC236}">
                <a16:creationId xmlns:a16="http://schemas.microsoft.com/office/drawing/2014/main" id="{146A43F0-C045-AD4A-BF5D-FCF49DEE2910}"/>
              </a:ext>
            </a:extLst>
          </p:cNvPr>
          <p:cNvSpPr/>
          <p:nvPr/>
        </p:nvSpPr>
        <p:spPr>
          <a:xfrm>
            <a:off x="2850353" y="5335783"/>
            <a:ext cx="2168863" cy="219611"/>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effectLst/>
                <a:uLnTx/>
                <a:uFillTx/>
                <a:latin typeface="Segoe Sans Display Semibold" pitchFamily="2" charset="0"/>
                <a:ea typeface="+mn-ea"/>
                <a:cs typeface="Segoe Sans Display Semibold" pitchFamily="2" charset="0"/>
              </a:rPr>
              <a:t>Intelligent data foundation</a:t>
            </a:r>
          </a:p>
        </p:txBody>
      </p:sp>
      <p:grpSp>
        <p:nvGrpSpPr>
          <p:cNvPr id="34" name="Group 33">
            <a:extLst>
              <a:ext uri="{FF2B5EF4-FFF2-40B4-BE49-F238E27FC236}">
                <a16:creationId xmlns:a16="http://schemas.microsoft.com/office/drawing/2014/main" id="{8A0AA4FD-54CC-FD3A-BA31-D65F5396488E}"/>
              </a:ext>
              <a:ext uri="{C183D7F6-B498-43B3-948B-1728B52AA6E4}">
                <adec:decorative xmlns:adec="http://schemas.microsoft.com/office/drawing/2017/decorative" val="1"/>
              </a:ext>
            </a:extLst>
          </p:cNvPr>
          <p:cNvGrpSpPr/>
          <p:nvPr/>
        </p:nvGrpSpPr>
        <p:grpSpPr>
          <a:xfrm>
            <a:off x="7507452" y="1703716"/>
            <a:ext cx="4101936" cy="4122080"/>
            <a:chOff x="7507452" y="1703716"/>
            <a:chExt cx="4101936" cy="4122080"/>
          </a:xfrm>
        </p:grpSpPr>
        <p:sp>
          <p:nvSpPr>
            <p:cNvPr id="35" name="Rounded Rectangle 205">
              <a:extLst>
                <a:ext uri="{FF2B5EF4-FFF2-40B4-BE49-F238E27FC236}">
                  <a16:creationId xmlns:a16="http://schemas.microsoft.com/office/drawing/2014/main" id="{53127B0F-8471-E164-2E84-B0CAE52E2CFD}"/>
                </a:ext>
                <a:ext uri="{C183D7F6-B498-43B3-948B-1728B52AA6E4}">
                  <adec:decorative xmlns:adec="http://schemas.microsoft.com/office/drawing/2017/decorative" val="1"/>
                </a:ext>
              </a:extLst>
            </p:cNvPr>
            <p:cNvSpPr/>
            <p:nvPr/>
          </p:nvSpPr>
          <p:spPr bwMode="auto">
            <a:xfrm>
              <a:off x="7507452" y="1703716"/>
              <a:ext cx="4101936" cy="4122080"/>
            </a:xfrm>
            <a:prstGeom prst="roundRect">
              <a:avLst>
                <a:gd name="adj" fmla="val 4025"/>
              </a:avLst>
            </a:prstGeom>
            <a:solidFill>
              <a:srgbClr val="FFFFFF">
                <a:alpha val="70000"/>
              </a:srgbClr>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err="1">
                <a:ln>
                  <a:noFill/>
                </a:ln>
                <a:solidFill>
                  <a:srgbClr val="225B61"/>
                </a:solidFill>
                <a:effectLst/>
                <a:uLnTx/>
                <a:uFillTx/>
                <a:latin typeface="Segoe Sans Display Semibold" pitchFamily="2" charset="0"/>
                <a:ea typeface="+mn-ea"/>
                <a:cs typeface="Segoe Sans Display Semibold" pitchFamily="2" charset="0"/>
              </a:endParaRPr>
            </a:p>
          </p:txBody>
        </p:sp>
        <p:sp>
          <p:nvSpPr>
            <p:cNvPr id="36" name="Rounded Rectangle 205">
              <a:extLst>
                <a:ext uri="{FF2B5EF4-FFF2-40B4-BE49-F238E27FC236}">
                  <a16:creationId xmlns:a16="http://schemas.microsoft.com/office/drawing/2014/main" id="{63FA6544-FE71-3F63-EFE8-91339043F8E6}"/>
                </a:ext>
                <a:ext uri="{C183D7F6-B498-43B3-948B-1728B52AA6E4}">
                  <adec:decorative xmlns:adec="http://schemas.microsoft.com/office/drawing/2017/decorative" val="1"/>
                </a:ext>
              </a:extLst>
            </p:cNvPr>
            <p:cNvSpPr/>
            <p:nvPr/>
          </p:nvSpPr>
          <p:spPr bwMode="auto">
            <a:xfrm>
              <a:off x="7631093" y="1828006"/>
              <a:ext cx="3854654" cy="3873501"/>
            </a:xfrm>
            <a:prstGeom prst="roundRect">
              <a:avLst>
                <a:gd name="adj" fmla="val 2108"/>
              </a:avLst>
            </a:prstGeom>
            <a:solidFill>
              <a:srgbClr val="FFFFFF"/>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err="1">
                <a:ln>
                  <a:noFill/>
                </a:ln>
                <a:gradFill>
                  <a:gsLst>
                    <a:gs pos="2874">
                      <a:srgbClr val="FFFFFF"/>
                    </a:gs>
                    <a:gs pos="17978">
                      <a:srgbClr val="FFFFFF"/>
                    </a:gs>
                  </a:gsLst>
                  <a:lin ang="2700000" scaled="0"/>
                </a:gradFill>
                <a:effectLst/>
                <a:uLnTx/>
                <a:uFillTx/>
                <a:latin typeface="Segoe UI"/>
                <a:ea typeface="+mn-ea"/>
                <a:cs typeface="+mn-cs"/>
              </a:endParaRPr>
            </a:p>
          </p:txBody>
        </p:sp>
      </p:grpSp>
      <p:sp>
        <p:nvSpPr>
          <p:cNvPr id="37" name="TextBox 36">
            <a:extLst>
              <a:ext uri="{FF2B5EF4-FFF2-40B4-BE49-F238E27FC236}">
                <a16:creationId xmlns:a16="http://schemas.microsoft.com/office/drawing/2014/main" id="{A5403547-45C6-341C-1A98-A4F5ABC7FE53}"/>
              </a:ext>
            </a:extLst>
          </p:cNvPr>
          <p:cNvSpPr txBox="1"/>
          <p:nvPr/>
        </p:nvSpPr>
        <p:spPr>
          <a:xfrm>
            <a:off x="7819963" y="2172613"/>
            <a:ext cx="3476914"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Segoe Sans Text Semilight"/>
                <a:ea typeface="+mn-ea"/>
                <a:cs typeface="Segoe UI" panose="020B0502040204020203" pitchFamily="34" charset="0"/>
              </a:rPr>
              <a:t>A single SaaS lake for the whole organization</a:t>
            </a:r>
          </a:p>
        </p:txBody>
      </p:sp>
      <p:cxnSp>
        <p:nvCxnSpPr>
          <p:cNvPr id="38" name="Straight Connector 37">
            <a:extLst>
              <a:ext uri="{FF2B5EF4-FFF2-40B4-BE49-F238E27FC236}">
                <a16:creationId xmlns:a16="http://schemas.microsoft.com/office/drawing/2014/main" id="{D7BDA2FE-8317-EA5E-1957-441E1DF21CCB}"/>
              </a:ext>
              <a:ext uri="{C183D7F6-B498-43B3-948B-1728B52AA6E4}">
                <adec:decorative xmlns:adec="http://schemas.microsoft.com/office/drawing/2017/decorative" val="1"/>
              </a:ext>
            </a:extLst>
          </p:cNvPr>
          <p:cNvCxnSpPr>
            <a:cxnSpLocks/>
          </p:cNvCxnSpPr>
          <p:nvPr/>
        </p:nvCxnSpPr>
        <p:spPr>
          <a:xfrm>
            <a:off x="7819963" y="2557879"/>
            <a:ext cx="3476914" cy="0"/>
          </a:xfrm>
          <a:prstGeom prst="line">
            <a:avLst/>
          </a:prstGeom>
          <a:ln w="3175">
            <a:solidFill>
              <a:srgbClr val="C0C0C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3BC868D-8A5A-B3FC-3DBE-D1BB59C7D2E1}"/>
              </a:ext>
            </a:extLst>
          </p:cNvPr>
          <p:cNvSpPr txBox="1"/>
          <p:nvPr/>
        </p:nvSpPr>
        <p:spPr>
          <a:xfrm>
            <a:off x="7819963" y="2727701"/>
            <a:ext cx="3476914"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Segoe Sans Text Semilight"/>
                <a:ea typeface="+mn-ea"/>
                <a:cs typeface="Segoe UI" panose="020B0502040204020203" pitchFamily="34" charset="0"/>
              </a:rPr>
              <a:t>Provisioned automatically with the tenant</a:t>
            </a:r>
          </a:p>
        </p:txBody>
      </p:sp>
      <p:cxnSp>
        <p:nvCxnSpPr>
          <p:cNvPr id="40" name="Straight Connector 39">
            <a:extLst>
              <a:ext uri="{FF2B5EF4-FFF2-40B4-BE49-F238E27FC236}">
                <a16:creationId xmlns:a16="http://schemas.microsoft.com/office/drawing/2014/main" id="{12930323-D596-E16F-E680-6F717BC98E71}"/>
              </a:ext>
              <a:ext uri="{C183D7F6-B498-43B3-948B-1728B52AA6E4}">
                <adec:decorative xmlns:adec="http://schemas.microsoft.com/office/drawing/2017/decorative" val="1"/>
              </a:ext>
            </a:extLst>
          </p:cNvPr>
          <p:cNvCxnSpPr>
            <a:cxnSpLocks/>
          </p:cNvCxnSpPr>
          <p:nvPr/>
        </p:nvCxnSpPr>
        <p:spPr>
          <a:xfrm>
            <a:off x="7819963" y="3112967"/>
            <a:ext cx="3476914" cy="0"/>
          </a:xfrm>
          <a:prstGeom prst="line">
            <a:avLst/>
          </a:prstGeom>
          <a:ln w="3175">
            <a:solidFill>
              <a:srgbClr val="C0C0C0"/>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14912BC-21A1-8830-4CB6-2A816610496E}"/>
              </a:ext>
            </a:extLst>
          </p:cNvPr>
          <p:cNvSpPr txBox="1"/>
          <p:nvPr/>
        </p:nvSpPr>
        <p:spPr>
          <a:xfrm>
            <a:off x="7819963" y="3282789"/>
            <a:ext cx="3476914"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Segoe Sans Text Semilight"/>
                <a:ea typeface="+mn-ea"/>
                <a:cs typeface="Segoe UI" panose="020B0502040204020203" pitchFamily="34" charset="0"/>
              </a:rPr>
              <a:t>All workloads automatically store their data in the OneLake workspace folders</a:t>
            </a:r>
          </a:p>
        </p:txBody>
      </p:sp>
      <p:cxnSp>
        <p:nvCxnSpPr>
          <p:cNvPr id="42" name="Straight Connector 41">
            <a:extLst>
              <a:ext uri="{FF2B5EF4-FFF2-40B4-BE49-F238E27FC236}">
                <a16:creationId xmlns:a16="http://schemas.microsoft.com/office/drawing/2014/main" id="{0F8D64E5-10EF-8B84-D855-4A4C45E2F686}"/>
              </a:ext>
              <a:ext uri="{C183D7F6-B498-43B3-948B-1728B52AA6E4}">
                <adec:decorative xmlns:adec="http://schemas.microsoft.com/office/drawing/2017/decorative" val="1"/>
              </a:ext>
            </a:extLst>
          </p:cNvPr>
          <p:cNvCxnSpPr>
            <a:cxnSpLocks/>
          </p:cNvCxnSpPr>
          <p:nvPr/>
        </p:nvCxnSpPr>
        <p:spPr>
          <a:xfrm>
            <a:off x="7819963" y="3883498"/>
            <a:ext cx="3476914" cy="0"/>
          </a:xfrm>
          <a:prstGeom prst="line">
            <a:avLst/>
          </a:prstGeom>
          <a:ln w="3175">
            <a:solidFill>
              <a:srgbClr val="C0C0C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77E6521-D72D-0055-7219-B5E6EFEC397A}"/>
              </a:ext>
            </a:extLst>
          </p:cNvPr>
          <p:cNvSpPr txBox="1"/>
          <p:nvPr/>
        </p:nvSpPr>
        <p:spPr>
          <a:xfrm>
            <a:off x="7819963" y="4053320"/>
            <a:ext cx="3476914"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Segoe Sans Text Semilight"/>
                <a:ea typeface="+mn-ea"/>
                <a:cs typeface="Segoe UI" panose="020B0502040204020203" pitchFamily="34" charset="0"/>
              </a:rPr>
              <a:t>All the data is organized in an intuitive hierarchical namespace</a:t>
            </a:r>
          </a:p>
        </p:txBody>
      </p:sp>
      <p:cxnSp>
        <p:nvCxnSpPr>
          <p:cNvPr id="44" name="Straight Connector 43">
            <a:extLst>
              <a:ext uri="{FF2B5EF4-FFF2-40B4-BE49-F238E27FC236}">
                <a16:creationId xmlns:a16="http://schemas.microsoft.com/office/drawing/2014/main" id="{D10B597A-B5EC-BD97-0A91-5224BAA4E605}"/>
              </a:ext>
              <a:ext uri="{C183D7F6-B498-43B3-948B-1728B52AA6E4}">
                <adec:decorative xmlns:adec="http://schemas.microsoft.com/office/drawing/2017/decorative" val="1"/>
              </a:ext>
            </a:extLst>
          </p:cNvPr>
          <p:cNvCxnSpPr>
            <a:cxnSpLocks/>
          </p:cNvCxnSpPr>
          <p:nvPr/>
        </p:nvCxnSpPr>
        <p:spPr>
          <a:xfrm>
            <a:off x="7819963" y="4654029"/>
            <a:ext cx="3476914" cy="0"/>
          </a:xfrm>
          <a:prstGeom prst="line">
            <a:avLst/>
          </a:prstGeom>
          <a:ln w="3175">
            <a:solidFill>
              <a:srgbClr val="C0C0C0"/>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8BA4FD1-4DBF-5139-F56F-494D44DB2BDA}"/>
              </a:ext>
            </a:extLst>
          </p:cNvPr>
          <p:cNvSpPr txBox="1"/>
          <p:nvPr/>
        </p:nvSpPr>
        <p:spPr>
          <a:xfrm>
            <a:off x="7819963" y="4823848"/>
            <a:ext cx="3476914"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Segoe Sans Text Semilight"/>
                <a:ea typeface="+mn-ea"/>
                <a:cs typeface="Segoe UI" panose="020B0502040204020203" pitchFamily="34" charset="0"/>
              </a:rPr>
              <a:t>The data in OneLake is automatically indexed for discovery, MIP labels, lineage, PII scans, sharing, governance, and compliance</a:t>
            </a:r>
          </a:p>
        </p:txBody>
      </p:sp>
      <p:sp>
        <p:nvSpPr>
          <p:cNvPr id="46" name="Rounded Rectangle 14">
            <a:extLst>
              <a:ext uri="{FF2B5EF4-FFF2-40B4-BE49-F238E27FC236}">
                <a16:creationId xmlns:a16="http://schemas.microsoft.com/office/drawing/2014/main" id="{4D728109-5636-C0C1-2674-6A8A7515656D}"/>
              </a:ext>
            </a:extLst>
          </p:cNvPr>
          <p:cNvSpPr/>
          <p:nvPr/>
        </p:nvSpPr>
        <p:spPr>
          <a:xfrm>
            <a:off x="932987" y="2536342"/>
            <a:ext cx="495764" cy="255746"/>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Factory</a:t>
            </a:r>
          </a:p>
        </p:txBody>
      </p:sp>
      <p:sp>
        <p:nvSpPr>
          <p:cNvPr id="47" name="Rounded Rectangle 15">
            <a:extLst>
              <a:ext uri="{FF2B5EF4-FFF2-40B4-BE49-F238E27FC236}">
                <a16:creationId xmlns:a16="http://schemas.microsoft.com/office/drawing/2014/main" id="{289A9F08-8ED4-1FAC-DBF4-CC2467B29320}"/>
              </a:ext>
            </a:extLst>
          </p:cNvPr>
          <p:cNvSpPr/>
          <p:nvPr/>
        </p:nvSpPr>
        <p:spPr>
          <a:xfrm>
            <a:off x="1768236" y="2536342"/>
            <a:ext cx="661969" cy="255746"/>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Engineering</a:t>
            </a:r>
          </a:p>
        </p:txBody>
      </p:sp>
      <p:sp>
        <p:nvSpPr>
          <p:cNvPr id="48" name="Rounded Rectangle 17">
            <a:extLst>
              <a:ext uri="{FF2B5EF4-FFF2-40B4-BE49-F238E27FC236}">
                <a16:creationId xmlns:a16="http://schemas.microsoft.com/office/drawing/2014/main" id="{5B662F9A-00C3-A10C-FA14-70EBA135BA4B}"/>
              </a:ext>
            </a:extLst>
          </p:cNvPr>
          <p:cNvSpPr/>
          <p:nvPr/>
        </p:nvSpPr>
        <p:spPr>
          <a:xfrm>
            <a:off x="2663295" y="2536342"/>
            <a:ext cx="708556" cy="255746"/>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Science</a:t>
            </a:r>
          </a:p>
        </p:txBody>
      </p:sp>
      <p:sp>
        <p:nvSpPr>
          <p:cNvPr id="49" name="Rounded Rectangle 280">
            <a:extLst>
              <a:ext uri="{FF2B5EF4-FFF2-40B4-BE49-F238E27FC236}">
                <a16:creationId xmlns:a16="http://schemas.microsoft.com/office/drawing/2014/main" id="{6DD64A52-900C-2D4A-BAE5-BB9DF9C15371}"/>
              </a:ext>
            </a:extLst>
          </p:cNvPr>
          <p:cNvSpPr/>
          <p:nvPr/>
        </p:nvSpPr>
        <p:spPr>
          <a:xfrm>
            <a:off x="3617078" y="2536342"/>
            <a:ext cx="637691" cy="246221"/>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Synapse Data</a:t>
            </a:r>
            <a:br>
              <a:rPr kumimoji="0" lang="en-US" sz="800" b="0" i="0" u="none" strike="noStrike" kern="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br>
            <a:r>
              <a:rPr kumimoji="0" lang="en-US" sz="800" b="0" i="0" u="none" strike="noStrike" kern="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Warehousing</a:t>
            </a:r>
          </a:p>
        </p:txBody>
      </p:sp>
      <p:sp>
        <p:nvSpPr>
          <p:cNvPr id="50" name="Rounded Rectangle 18">
            <a:extLst>
              <a:ext uri="{FF2B5EF4-FFF2-40B4-BE49-F238E27FC236}">
                <a16:creationId xmlns:a16="http://schemas.microsoft.com/office/drawing/2014/main" id="{2620182A-69BA-FED5-4FB4-3437E74233E5}"/>
              </a:ext>
            </a:extLst>
          </p:cNvPr>
          <p:cNvSpPr/>
          <p:nvPr/>
        </p:nvSpPr>
        <p:spPr>
          <a:xfrm>
            <a:off x="4511963" y="2536342"/>
            <a:ext cx="684627" cy="246221"/>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Synapse Real-Time Analytics</a:t>
            </a:r>
          </a:p>
        </p:txBody>
      </p:sp>
      <p:sp>
        <p:nvSpPr>
          <p:cNvPr id="51" name="Rounded Rectangle 19">
            <a:extLst>
              <a:ext uri="{FF2B5EF4-FFF2-40B4-BE49-F238E27FC236}">
                <a16:creationId xmlns:a16="http://schemas.microsoft.com/office/drawing/2014/main" id="{626335B5-36D9-FA9E-D2D8-8E7A577B3C18}"/>
              </a:ext>
            </a:extLst>
          </p:cNvPr>
          <p:cNvSpPr/>
          <p:nvPr/>
        </p:nvSpPr>
        <p:spPr>
          <a:xfrm>
            <a:off x="5567321" y="2536342"/>
            <a:ext cx="409481" cy="246221"/>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Power</a:t>
            </a:r>
            <a:br>
              <a:rPr kumimoji="0" lang="en-US" sz="8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br>
            <a:r>
              <a:rPr kumimoji="0" lang="en-US" sz="8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BI</a:t>
            </a:r>
          </a:p>
        </p:txBody>
      </p:sp>
      <p:sp>
        <p:nvSpPr>
          <p:cNvPr id="52" name="Rounded Rectangle 19">
            <a:extLst>
              <a:ext uri="{FF2B5EF4-FFF2-40B4-BE49-F238E27FC236}">
                <a16:creationId xmlns:a16="http://schemas.microsoft.com/office/drawing/2014/main" id="{00706D65-DD0F-5164-A5E3-419CD8735AE7}"/>
              </a:ext>
            </a:extLst>
          </p:cNvPr>
          <p:cNvSpPr/>
          <p:nvPr/>
        </p:nvSpPr>
        <p:spPr>
          <a:xfrm>
            <a:off x="6467047" y="2536342"/>
            <a:ext cx="444450" cy="246221"/>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Data</a:t>
            </a:r>
            <a:br>
              <a:rPr kumimoji="0" lang="en-US" sz="8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br>
            <a:r>
              <a:rPr kumimoji="0" lang="en-US" sz="8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Activator</a:t>
            </a:r>
          </a:p>
        </p:txBody>
      </p:sp>
    </p:spTree>
    <p:extLst>
      <p:ext uri="{BB962C8B-B14F-4D97-AF65-F5344CB8AC3E}">
        <p14:creationId xmlns:p14="http://schemas.microsoft.com/office/powerpoint/2010/main" val="457312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22" presetClass="entr" presetSubtype="1"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up)">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par>
                                <p:cTn id="62" presetID="10" presetClass="entr" presetSubtype="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10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1000"/>
                                        <p:tgtEl>
                                          <p:spTgt spid="3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1000"/>
                                        <p:tgtEl>
                                          <p:spTgt spid="3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1000"/>
                                        <p:tgtEl>
                                          <p:spTgt spid="4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1000"/>
                                        <p:tgtEl>
                                          <p:spTgt spid="4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1000"/>
                                        <p:tgtEl>
                                          <p:spTgt spid="45"/>
                                        </p:tgtEl>
                                      </p:cBhvr>
                                    </p:animEffect>
                                  </p:childTnLst>
                                </p:cTn>
                              </p:par>
                              <p:par>
                                <p:cTn id="80" presetID="10" presetClass="entr" presetSubtype="0" fill="hold"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1000"/>
                                        <p:tgtEl>
                                          <p:spTgt spid="38"/>
                                        </p:tgtEl>
                                      </p:cBhvr>
                                    </p:animEffect>
                                  </p:childTnLst>
                                </p:cTn>
                              </p:par>
                              <p:par>
                                <p:cTn id="83" presetID="10" presetClass="entr" presetSubtype="0" fill="hold"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10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1000"/>
                                        <p:tgtEl>
                                          <p:spTgt spid="42"/>
                                        </p:tgtEl>
                                      </p:cBhvr>
                                    </p:animEffect>
                                  </p:childTnLst>
                                </p:cTn>
                              </p:par>
                              <p:par>
                                <p:cTn id="89" presetID="10" presetClass="entr" presetSubtype="0" fill="hold" nodeType="with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fade">
                                      <p:cBhvr>
                                        <p:cTn id="91" dur="1000"/>
                                        <p:tgtEl>
                                          <p:spTgt spid="4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animEffect transition="in" filter="fade">
                                      <p:cBhvr>
                                        <p:cTn id="103" dur="500"/>
                                        <p:tgtEl>
                                          <p:spTgt spid="4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animEffect transition="in" filter="fade">
                                      <p:cBhvr>
                                        <p:cTn id="106" dur="500"/>
                                        <p:tgtEl>
                                          <p:spTgt spid="5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500"/>
                                        <p:tgtEl>
                                          <p:spTgt spid="51"/>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P spid="15" grpId="0" animBg="1"/>
      <p:bldP spid="17" grpId="0" animBg="1"/>
      <p:bldP spid="19" grpId="0" animBg="1"/>
      <p:bldP spid="21" grpId="0" animBg="1"/>
      <p:bldP spid="31" grpId="0" animBg="1"/>
      <p:bldP spid="33" grpId="0"/>
      <p:bldP spid="37" grpId="0"/>
      <p:bldP spid="39" grpId="0"/>
      <p:bldP spid="41" grpId="0"/>
      <p:bldP spid="43" grpId="0"/>
      <p:bldP spid="45" grpId="0"/>
      <p:bldP spid="46" grpId="0"/>
      <p:bldP spid="47" grpId="0"/>
      <p:bldP spid="48" grpId="0"/>
      <p:bldP spid="49" grpId="0"/>
      <p:bldP spid="50" grpId="0"/>
      <p:bldP spid="51" grpId="0"/>
      <p:bldP spid="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CC21-2DD5-FBD1-A86F-887E34F22886}"/>
              </a:ext>
            </a:extLst>
          </p:cNvPr>
          <p:cNvSpPr>
            <a:spLocks noGrp="1"/>
          </p:cNvSpPr>
          <p:nvPr>
            <p:ph type="title"/>
          </p:nvPr>
        </p:nvSpPr>
        <p:spPr>
          <a:xfrm>
            <a:off x="7224590" y="3358591"/>
            <a:ext cx="4395910" cy="677108"/>
          </a:xfrm>
        </p:spPr>
        <p:txBody>
          <a:bodyPr/>
          <a:lstStyle/>
          <a:p>
            <a:r>
              <a:rPr lang="en-PL">
                <a:latin typeface="Segoe Sans Display"/>
                <a:cs typeface="Segoe Sans Display"/>
              </a:rPr>
              <a:t>Exercise 1</a:t>
            </a:r>
            <a:endParaRPr lang="en-US"/>
          </a:p>
        </p:txBody>
      </p:sp>
      <p:sp>
        <p:nvSpPr>
          <p:cNvPr id="3" name="Subtitle 2">
            <a:extLst>
              <a:ext uri="{FF2B5EF4-FFF2-40B4-BE49-F238E27FC236}">
                <a16:creationId xmlns:a16="http://schemas.microsoft.com/office/drawing/2014/main" id="{B0D8BC71-35D0-49E6-9906-385F54736274}"/>
              </a:ext>
            </a:extLst>
          </p:cNvPr>
          <p:cNvSpPr>
            <a:spLocks noGrp="1"/>
          </p:cNvSpPr>
          <p:nvPr>
            <p:ph type="subTitle" idx="1"/>
          </p:nvPr>
        </p:nvSpPr>
        <p:spPr/>
        <p:txBody>
          <a:bodyPr/>
          <a:lstStyle/>
          <a:p>
            <a:r>
              <a:rPr lang="en-GB" dirty="0"/>
              <a:t>Ingest data with data pipelines </a:t>
            </a:r>
          </a:p>
          <a:p>
            <a:r>
              <a:rPr lang="en-GB" dirty="0"/>
              <a:t>and shortcuts</a:t>
            </a:r>
            <a:endParaRPr lang="en-PL" dirty="0"/>
          </a:p>
        </p:txBody>
      </p:sp>
    </p:spTree>
    <p:extLst>
      <p:ext uri="{BB962C8B-B14F-4D97-AF65-F5344CB8AC3E}">
        <p14:creationId xmlns:p14="http://schemas.microsoft.com/office/powerpoint/2010/main" val="376247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88EB9E7-F16B-0374-CAD4-E1AFF90F0AEF}"/>
              </a:ext>
            </a:extLst>
          </p:cNvPr>
          <p:cNvSpPr>
            <a:spLocks noGrp="1"/>
          </p:cNvSpPr>
          <p:nvPr>
            <p:ph type="subTitle" idx="1"/>
          </p:nvPr>
        </p:nvSpPr>
        <p:spPr/>
        <p:txBody>
          <a:bodyPr/>
          <a:lstStyle/>
          <a:p>
            <a:r>
              <a:rPr lang="en-US" dirty="0"/>
              <a:t>Ingest data with data pipelines and shortcuts</a:t>
            </a:r>
          </a:p>
        </p:txBody>
      </p:sp>
      <p:sp>
        <p:nvSpPr>
          <p:cNvPr id="2" name="Title 1">
            <a:extLst>
              <a:ext uri="{FF2B5EF4-FFF2-40B4-BE49-F238E27FC236}">
                <a16:creationId xmlns:a16="http://schemas.microsoft.com/office/drawing/2014/main" id="{EACDE8CE-21A1-C53D-BAE3-35B41A7E44CF}"/>
              </a:ext>
            </a:extLst>
          </p:cNvPr>
          <p:cNvSpPr>
            <a:spLocks noGrp="1"/>
          </p:cNvSpPr>
          <p:nvPr>
            <p:ph type="title"/>
          </p:nvPr>
        </p:nvSpPr>
        <p:spPr/>
        <p:txBody>
          <a:bodyPr/>
          <a:lstStyle/>
          <a:p>
            <a:r>
              <a:rPr lang="en-US"/>
              <a:t>Exercise 1</a:t>
            </a:r>
          </a:p>
        </p:txBody>
      </p:sp>
      <p:pic>
        <p:nvPicPr>
          <p:cNvPr id="7" name="Picture 6">
            <a:extLst>
              <a:ext uri="{FF2B5EF4-FFF2-40B4-BE49-F238E27FC236}">
                <a16:creationId xmlns:a16="http://schemas.microsoft.com/office/drawing/2014/main" id="{0C8612A4-C22D-B147-7542-A966B7D9DA1D}"/>
              </a:ext>
            </a:extLst>
          </p:cNvPr>
          <p:cNvPicPr>
            <a:picLocks noChangeAspect="1"/>
          </p:cNvPicPr>
          <p:nvPr/>
        </p:nvPicPr>
        <p:blipFill>
          <a:blip r:embed="rId2"/>
          <a:stretch>
            <a:fillRect/>
          </a:stretch>
        </p:blipFill>
        <p:spPr>
          <a:xfrm>
            <a:off x="290286" y="1968810"/>
            <a:ext cx="9434286" cy="4705637"/>
          </a:xfrm>
          <a:prstGeom prst="rect">
            <a:avLst/>
          </a:prstGeom>
        </p:spPr>
      </p:pic>
    </p:spTree>
    <p:extLst>
      <p:ext uri="{BB962C8B-B14F-4D97-AF65-F5344CB8AC3E}">
        <p14:creationId xmlns:p14="http://schemas.microsoft.com/office/powerpoint/2010/main" val="1718027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60839-6A32-DAAA-D699-C9BCA772AA7C}"/>
              </a:ext>
            </a:extLst>
          </p:cNvPr>
          <p:cNvSpPr>
            <a:spLocks noGrp="1"/>
          </p:cNvSpPr>
          <p:nvPr>
            <p:ph type="title"/>
          </p:nvPr>
        </p:nvSpPr>
        <p:spPr>
          <a:xfrm>
            <a:off x="367614" y="2039938"/>
            <a:ext cx="7126490" cy="2778123"/>
          </a:xfrm>
        </p:spPr>
        <p:txBody>
          <a:bodyPr/>
          <a:lstStyle/>
          <a:p>
            <a:r>
              <a:rPr lang="en-US" sz="5400" b="0" dirty="0">
                <a:gradFill flip="none">
                  <a:gsLst>
                    <a:gs pos="26000">
                      <a:srgbClr val="BA3FC4"/>
                    </a:gs>
                    <a:gs pos="100000">
                      <a:srgbClr val="0078D4"/>
                    </a:gs>
                  </a:gsLst>
                  <a:lin ang="0" scaled="1"/>
                  <a:tileRect/>
                </a:gradFill>
                <a:latin typeface="Segoe UI Semibold"/>
                <a:cs typeface="Segoe UI Semibold"/>
              </a:rPr>
              <a:t>Break 15’</a:t>
            </a:r>
            <a:endParaRPr lang="en-US" sz="8000" dirty="0"/>
          </a:p>
        </p:txBody>
      </p:sp>
      <p:sp>
        <p:nvSpPr>
          <p:cNvPr id="4" name="TextBox 3">
            <a:extLst>
              <a:ext uri="{FF2B5EF4-FFF2-40B4-BE49-F238E27FC236}">
                <a16:creationId xmlns:a16="http://schemas.microsoft.com/office/drawing/2014/main" id="{B60D230E-B5C7-0F61-1937-8953F869129D}"/>
              </a:ext>
            </a:extLst>
          </p:cNvPr>
          <p:cNvSpPr txBox="1"/>
          <p:nvPr/>
        </p:nvSpPr>
        <p:spPr>
          <a:xfrm>
            <a:off x="367614" y="5745892"/>
            <a:ext cx="4402094" cy="646331"/>
          </a:xfrm>
          <a:prstGeom prst="rect">
            <a:avLst/>
          </a:prstGeom>
          <a:noFill/>
        </p:spPr>
        <p:txBody>
          <a:bodyPr wrap="square">
            <a:spAutoFit/>
          </a:bodyPr>
          <a:lstStyle/>
          <a:p>
            <a:r>
              <a:rPr lang="en-US" sz="1800" b="0" dirty="0">
                <a:gradFill flip="none">
                  <a:gsLst>
                    <a:gs pos="26000">
                      <a:srgbClr val="BA3FC4"/>
                    </a:gs>
                    <a:gs pos="100000">
                      <a:srgbClr val="0078D4"/>
                    </a:gs>
                  </a:gsLst>
                  <a:lin ang="0" scaled="1"/>
                  <a:tileRect/>
                </a:gradFill>
                <a:latin typeface="Segoe UI Semibold"/>
                <a:cs typeface="Segoe UI Semibold"/>
              </a:rPr>
              <a:t>Grab a coffee, stretch your legs, and get ready for the upcoming challenges!</a:t>
            </a:r>
            <a:endParaRPr lang="en-PL" dirty="0"/>
          </a:p>
        </p:txBody>
      </p:sp>
    </p:spTree>
    <p:extLst>
      <p:ext uri="{BB962C8B-B14F-4D97-AF65-F5344CB8AC3E}">
        <p14:creationId xmlns:p14="http://schemas.microsoft.com/office/powerpoint/2010/main" val="1160821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E2B9AB6-29D2-5E82-7FDF-A8EAB80A77E9}"/>
              </a:ext>
            </a:extLst>
          </p:cNvPr>
          <p:cNvSpPr>
            <a:spLocks noGrp="1"/>
          </p:cNvSpPr>
          <p:nvPr>
            <p:ph type="title"/>
          </p:nvPr>
        </p:nvSpPr>
        <p:spPr>
          <a:xfrm>
            <a:off x="7224590" y="3266258"/>
            <a:ext cx="4395910" cy="769441"/>
          </a:xfrm>
        </p:spPr>
        <p:txBody>
          <a:bodyPr/>
          <a:lstStyle/>
          <a:p>
            <a:r>
              <a:rPr lang="en-US"/>
              <a:t>Exercise 2</a:t>
            </a:r>
          </a:p>
        </p:txBody>
      </p:sp>
      <p:sp>
        <p:nvSpPr>
          <p:cNvPr id="2" name="Subtitle 1">
            <a:extLst>
              <a:ext uri="{FF2B5EF4-FFF2-40B4-BE49-F238E27FC236}">
                <a16:creationId xmlns:a16="http://schemas.microsoft.com/office/drawing/2014/main" id="{839FCAA5-3CEB-5A8F-58DA-BD38DCF22BEB}"/>
              </a:ext>
            </a:extLst>
          </p:cNvPr>
          <p:cNvSpPr>
            <a:spLocks noGrp="1"/>
          </p:cNvSpPr>
          <p:nvPr>
            <p:ph type="subTitle" idx="1"/>
          </p:nvPr>
        </p:nvSpPr>
        <p:spPr/>
        <p:txBody>
          <a:bodyPr/>
          <a:lstStyle/>
          <a:p>
            <a:r>
              <a:rPr lang="en-US" dirty="0"/>
              <a:t>Transform data using Notebooks </a:t>
            </a:r>
            <a:br>
              <a:rPr lang="en-US" dirty="0"/>
            </a:br>
            <a:r>
              <a:rPr lang="en-US" dirty="0"/>
              <a:t>and Spark clusters</a:t>
            </a:r>
          </a:p>
        </p:txBody>
      </p:sp>
    </p:spTree>
    <p:extLst>
      <p:ext uri="{BB962C8B-B14F-4D97-AF65-F5344CB8AC3E}">
        <p14:creationId xmlns:p14="http://schemas.microsoft.com/office/powerpoint/2010/main" val="3609061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88EB9E7-F16B-0374-CAD4-E1AFF90F0AEF}"/>
              </a:ext>
            </a:extLst>
          </p:cNvPr>
          <p:cNvSpPr>
            <a:spLocks noGrp="1"/>
          </p:cNvSpPr>
          <p:nvPr>
            <p:ph type="subTitle" idx="1"/>
          </p:nvPr>
        </p:nvSpPr>
        <p:spPr/>
        <p:txBody>
          <a:bodyPr/>
          <a:lstStyle/>
          <a:p>
            <a:r>
              <a:rPr lang="en-US" dirty="0"/>
              <a:t>Transform data using Notebooks and Spark clusters</a:t>
            </a:r>
          </a:p>
        </p:txBody>
      </p:sp>
      <p:sp>
        <p:nvSpPr>
          <p:cNvPr id="2" name="Title 1">
            <a:extLst>
              <a:ext uri="{FF2B5EF4-FFF2-40B4-BE49-F238E27FC236}">
                <a16:creationId xmlns:a16="http://schemas.microsoft.com/office/drawing/2014/main" id="{EACDE8CE-21A1-C53D-BAE3-35B41A7E44CF}"/>
              </a:ext>
            </a:extLst>
          </p:cNvPr>
          <p:cNvSpPr>
            <a:spLocks noGrp="1"/>
          </p:cNvSpPr>
          <p:nvPr>
            <p:ph type="title"/>
          </p:nvPr>
        </p:nvSpPr>
        <p:spPr/>
        <p:txBody>
          <a:bodyPr/>
          <a:lstStyle/>
          <a:p>
            <a:r>
              <a:rPr lang="en-US" dirty="0"/>
              <a:t>Exercise 2</a:t>
            </a:r>
          </a:p>
        </p:txBody>
      </p:sp>
      <p:pic>
        <p:nvPicPr>
          <p:cNvPr id="4" name="Picture 3" descr="A screenshot of a computer&#10;&#10;Description automatically generated">
            <a:extLst>
              <a:ext uri="{FF2B5EF4-FFF2-40B4-BE49-F238E27FC236}">
                <a16:creationId xmlns:a16="http://schemas.microsoft.com/office/drawing/2014/main" id="{2B5FA25F-F03A-1D3A-560A-6CD837B81C10}"/>
              </a:ext>
            </a:extLst>
          </p:cNvPr>
          <p:cNvPicPr>
            <a:picLocks noChangeAspect="1"/>
          </p:cNvPicPr>
          <p:nvPr/>
        </p:nvPicPr>
        <p:blipFill>
          <a:blip r:embed="rId2"/>
          <a:stretch>
            <a:fillRect/>
          </a:stretch>
        </p:blipFill>
        <p:spPr>
          <a:xfrm>
            <a:off x="563563" y="1861046"/>
            <a:ext cx="10856686" cy="4096431"/>
          </a:xfrm>
          <a:prstGeom prst="rect">
            <a:avLst/>
          </a:prstGeom>
        </p:spPr>
      </p:pic>
    </p:spTree>
    <p:extLst>
      <p:ext uri="{BB962C8B-B14F-4D97-AF65-F5344CB8AC3E}">
        <p14:creationId xmlns:p14="http://schemas.microsoft.com/office/powerpoint/2010/main" val="140176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in a suit writing on a whiteboard&#10;&#10;Description automatically generated">
            <a:extLst>
              <a:ext uri="{FF2B5EF4-FFF2-40B4-BE49-F238E27FC236}">
                <a16:creationId xmlns:a16="http://schemas.microsoft.com/office/drawing/2014/main" id="{B1481B74-FF45-6C48-D846-09545C2DD32F}"/>
              </a:ext>
            </a:extLst>
          </p:cNvPr>
          <p:cNvPicPr>
            <a:picLocks noGrp="1" noChangeAspect="1"/>
          </p:cNvPicPr>
          <p:nvPr>
            <p:ph type="pic" sz="quarter" idx="28"/>
          </p:nvPr>
        </p:nvPicPr>
        <p:blipFill>
          <a:blip r:embed="rId3">
            <a:extLst>
              <a:ext uri="{28A0092B-C50C-407E-A947-70E740481C1C}">
                <a14:useLocalDpi xmlns:a14="http://schemas.microsoft.com/office/drawing/2010/main" val="0"/>
              </a:ext>
            </a:extLst>
          </a:blip>
          <a:srcRect l="16633" r="16633"/>
          <a:stretch>
            <a:fillRect/>
          </a:stretch>
        </p:blipFill>
        <p:spPr/>
      </p:pic>
      <p:sp>
        <p:nvSpPr>
          <p:cNvPr id="2" name="Title 1">
            <a:extLst>
              <a:ext uri="{FF2B5EF4-FFF2-40B4-BE49-F238E27FC236}">
                <a16:creationId xmlns:a16="http://schemas.microsoft.com/office/drawing/2014/main" id="{75780DF9-93CC-A3A8-137B-BD8B38B3B763}"/>
              </a:ext>
            </a:extLst>
          </p:cNvPr>
          <p:cNvSpPr>
            <a:spLocks noGrp="1"/>
          </p:cNvSpPr>
          <p:nvPr>
            <p:ph type="title"/>
          </p:nvPr>
        </p:nvSpPr>
        <p:spPr/>
        <p:txBody>
          <a:bodyPr wrap="square" anchor="ctr">
            <a:normAutofit/>
          </a:bodyPr>
          <a:lstStyle/>
          <a:p>
            <a:r>
              <a:rPr lang="en-US">
                <a:cs typeface="Segoe UI"/>
              </a:rPr>
              <a:t>Instructors</a:t>
            </a:r>
            <a:endParaRPr lang="en-US"/>
          </a:p>
        </p:txBody>
      </p:sp>
      <p:sp>
        <p:nvSpPr>
          <p:cNvPr id="1035" name="Text Placeholder 7">
            <a:extLst>
              <a:ext uri="{FF2B5EF4-FFF2-40B4-BE49-F238E27FC236}">
                <a16:creationId xmlns:a16="http://schemas.microsoft.com/office/drawing/2014/main" id="{2AEDF2E9-4A91-1D99-63CE-3C54985C0F82}"/>
              </a:ext>
            </a:extLst>
          </p:cNvPr>
          <p:cNvSpPr>
            <a:spLocks noGrp="1"/>
          </p:cNvSpPr>
          <p:nvPr>
            <p:ph type="body" sz="quarter" idx="30"/>
          </p:nvPr>
        </p:nvSpPr>
        <p:spPr>
          <a:xfrm>
            <a:off x="563562" y="5059363"/>
            <a:ext cx="3494087" cy="1087477"/>
          </a:xfrm>
        </p:spPr>
        <p:txBody>
          <a:bodyPr vert="horz" wrap="square" lIns="0" tIns="0" rIns="0" bIns="0" rtlCol="0" anchor="t">
            <a:spAutoFit/>
          </a:bodyPr>
          <a:lstStyle/>
          <a:p>
            <a:r>
              <a:rPr lang="en-US" dirty="0">
                <a:ea typeface="+mn-lt"/>
                <a:cs typeface="+mn-lt"/>
              </a:rPr>
              <a:t>Abid Nazir </a:t>
            </a:r>
            <a:r>
              <a:rPr lang="en-US" dirty="0" err="1">
                <a:ea typeface="+mn-lt"/>
                <a:cs typeface="+mn-lt"/>
              </a:rPr>
              <a:t>Guroo</a:t>
            </a:r>
            <a:r>
              <a:rPr lang="en-US" dirty="0">
                <a:ea typeface="+mn-lt"/>
                <a:cs typeface="+mn-lt"/>
              </a:rPr>
              <a:t> </a:t>
            </a:r>
            <a:endParaRPr lang="en-US" dirty="0">
              <a:ea typeface="+mn-lt"/>
            </a:endParaRPr>
          </a:p>
          <a:p>
            <a:r>
              <a:rPr lang="en-US" dirty="0">
                <a:ea typeface="+mn-lt"/>
                <a:cs typeface="+mn-lt"/>
              </a:rPr>
              <a:t>Senior Product Manager,</a:t>
            </a:r>
          </a:p>
          <a:p>
            <a:r>
              <a:rPr lang="en-US" dirty="0">
                <a:ea typeface="+mn-lt"/>
                <a:cs typeface="+mn-lt"/>
              </a:rPr>
              <a:t>Customer Advisory Team </a:t>
            </a:r>
            <a:endParaRPr lang="en-US" dirty="0"/>
          </a:p>
        </p:txBody>
      </p:sp>
      <p:sp>
        <p:nvSpPr>
          <p:cNvPr id="10" name="Text Placeholder 9">
            <a:extLst>
              <a:ext uri="{FF2B5EF4-FFF2-40B4-BE49-F238E27FC236}">
                <a16:creationId xmlns:a16="http://schemas.microsoft.com/office/drawing/2014/main" id="{C6C8C3CA-67FF-915F-9B43-20D9DA85B19B}"/>
              </a:ext>
            </a:extLst>
          </p:cNvPr>
          <p:cNvSpPr>
            <a:spLocks noGrp="1"/>
          </p:cNvSpPr>
          <p:nvPr>
            <p:ph type="body" sz="quarter" idx="31"/>
          </p:nvPr>
        </p:nvSpPr>
        <p:spPr/>
        <p:txBody>
          <a:bodyPr vert="horz" lIns="91440" tIns="45720" rIns="91440" bIns="45720" rtlCol="0" anchor="t">
            <a:normAutofit lnSpcReduction="10000"/>
          </a:bodyPr>
          <a:lstStyle/>
          <a:p>
            <a:r>
              <a:rPr lang="en-US" dirty="0" err="1">
                <a:ea typeface="+mn-lt"/>
                <a:cs typeface="+mn-lt"/>
              </a:rPr>
              <a:t>Estera</a:t>
            </a:r>
            <a:r>
              <a:rPr lang="en-US" dirty="0">
                <a:ea typeface="+mn-lt"/>
                <a:cs typeface="+mn-lt"/>
              </a:rPr>
              <a:t> </a:t>
            </a:r>
            <a:r>
              <a:rPr lang="en-US" dirty="0" err="1">
                <a:ea typeface="+mn-lt"/>
                <a:cs typeface="+mn-lt"/>
              </a:rPr>
              <a:t>Kot</a:t>
            </a:r>
            <a:r>
              <a:rPr lang="en-US" dirty="0">
                <a:ea typeface="+mn-lt"/>
                <a:cs typeface="+mn-lt"/>
              </a:rPr>
              <a:t>, PhD</a:t>
            </a:r>
            <a:endParaRPr lang="en-US" dirty="0"/>
          </a:p>
          <a:p>
            <a:r>
              <a:rPr lang="en-US" dirty="0">
                <a:ea typeface="+mn-lt"/>
                <a:cs typeface="+mn-lt"/>
              </a:rPr>
              <a:t>Principal Product Manager,</a:t>
            </a:r>
          </a:p>
          <a:p>
            <a:r>
              <a:rPr lang="en-US" dirty="0"/>
              <a:t>Fabric DE&amp;DS Product Group</a:t>
            </a:r>
          </a:p>
        </p:txBody>
      </p:sp>
      <p:sp>
        <p:nvSpPr>
          <p:cNvPr id="11" name="Text Placeholder 10">
            <a:extLst>
              <a:ext uri="{FF2B5EF4-FFF2-40B4-BE49-F238E27FC236}">
                <a16:creationId xmlns:a16="http://schemas.microsoft.com/office/drawing/2014/main" id="{C05B0F54-0B60-447C-3592-B1A81B88452C}"/>
              </a:ext>
            </a:extLst>
          </p:cNvPr>
          <p:cNvSpPr>
            <a:spLocks noGrp="1"/>
          </p:cNvSpPr>
          <p:nvPr>
            <p:ph type="body" sz="quarter" idx="32"/>
          </p:nvPr>
        </p:nvSpPr>
        <p:spPr/>
        <p:txBody>
          <a:bodyPr vert="horz" lIns="91440" tIns="45720" rIns="91440" bIns="45720" rtlCol="0" anchor="t">
            <a:normAutofit lnSpcReduction="10000"/>
          </a:bodyPr>
          <a:lstStyle/>
          <a:p>
            <a:r>
              <a:rPr lang="en-US" dirty="0" err="1">
                <a:ea typeface="+mn-lt"/>
                <a:cs typeface="+mn-lt"/>
              </a:rPr>
              <a:t>Venk</a:t>
            </a:r>
            <a:r>
              <a:rPr lang="en-US" dirty="0">
                <a:ea typeface="+mn-lt"/>
                <a:cs typeface="+mn-lt"/>
              </a:rPr>
              <a:t> </a:t>
            </a:r>
            <a:r>
              <a:rPr lang="en-US" dirty="0" err="1">
                <a:ea typeface="+mn-lt"/>
                <a:cs typeface="+mn-lt"/>
              </a:rPr>
              <a:t>Titte</a:t>
            </a:r>
            <a:r>
              <a:rPr lang="en-US" dirty="0">
                <a:ea typeface="+mn-lt"/>
                <a:cs typeface="+mn-lt"/>
              </a:rPr>
              <a:t> </a:t>
            </a:r>
          </a:p>
          <a:p>
            <a:r>
              <a:rPr lang="en-US" dirty="0">
                <a:ea typeface="+mn-lt"/>
                <a:cs typeface="+mn-lt"/>
              </a:rPr>
              <a:t>Principal Product Manager,</a:t>
            </a:r>
          </a:p>
          <a:p>
            <a:r>
              <a:rPr lang="en-US" dirty="0">
                <a:ea typeface="+mn-lt"/>
                <a:cs typeface="+mn-lt"/>
              </a:rPr>
              <a:t>Customer Advisory Team</a:t>
            </a:r>
            <a:endParaRPr lang="en-US" dirty="0">
              <a:ea typeface="+mn-lt"/>
            </a:endParaRPr>
          </a:p>
        </p:txBody>
      </p:sp>
      <p:sp>
        <p:nvSpPr>
          <p:cNvPr id="4" name="TextBox 3">
            <a:extLst>
              <a:ext uri="{FF2B5EF4-FFF2-40B4-BE49-F238E27FC236}">
                <a16:creationId xmlns:a16="http://schemas.microsoft.com/office/drawing/2014/main" id="{0300B159-672B-99CA-43D2-ABD7B5D3FD93}"/>
              </a:ext>
            </a:extLst>
          </p:cNvPr>
          <p:cNvSpPr txBox="1"/>
          <p:nvPr/>
        </p:nvSpPr>
        <p:spPr>
          <a:xfrm>
            <a:off x="4939284" y="4800600"/>
            <a:ext cx="2313432" cy="1468438"/>
          </a:xfrm>
          <a:prstGeom prst="rect">
            <a:avLst/>
          </a:prstGeom>
        </p:spPr>
        <p:txBody>
          <a:bodyPr vert="horz" wrap="square" lIns="0" tIns="0" rIns="0" bIns="0" rtlCol="0" anchor="t">
            <a:normAutofit/>
          </a:bodyPr>
          <a:lstStyle/>
          <a:p>
            <a:pPr algn="ctr" defTabSz="932742">
              <a:spcAft>
                <a:spcPts val="600"/>
              </a:spcAft>
              <a:buSzPct val="90000"/>
            </a:pPr>
            <a:endParaRPr lang="en-US">
              <a:cs typeface="Segoe Sans Text"/>
            </a:endParaRPr>
          </a:p>
        </p:txBody>
      </p:sp>
      <p:pic>
        <p:nvPicPr>
          <p:cNvPr id="5" name="Picture Placeholder 4" descr="A person wearing glasses and a black shirt&#10;&#10;Description automatically generated">
            <a:extLst>
              <a:ext uri="{FF2B5EF4-FFF2-40B4-BE49-F238E27FC236}">
                <a16:creationId xmlns:a16="http://schemas.microsoft.com/office/drawing/2014/main" id="{4639E9E8-5B68-AB89-EBBE-5E8156F73104}"/>
              </a:ext>
            </a:extLst>
          </p:cNvPr>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t="273" b="273"/>
          <a:stretch>
            <a:fillRect/>
          </a:stretch>
        </p:blipFill>
        <p:spPr/>
      </p:pic>
      <p:pic>
        <p:nvPicPr>
          <p:cNvPr id="1030" name="Picture 6">
            <a:extLst>
              <a:ext uri="{FF2B5EF4-FFF2-40B4-BE49-F238E27FC236}">
                <a16:creationId xmlns:a16="http://schemas.microsoft.com/office/drawing/2014/main" id="{FFBF1BB5-33C7-E83D-96BA-94938C584E1D}"/>
              </a:ext>
            </a:extLst>
          </p:cNvPr>
          <p:cNvPicPr>
            <a:picLocks noGrp="1" noChangeAspect="1" noChangeArrowheads="1"/>
          </p:cNvPicPr>
          <p:nvPr>
            <p:ph type="pic" sz="quarter" idx="29"/>
          </p:nvPr>
        </p:nvPicPr>
        <p:blipFill>
          <a:blip r:embed="rId5">
            <a:extLst>
              <a:ext uri="{28A0092B-C50C-407E-A947-70E740481C1C}">
                <a14:useLocalDpi xmlns:a14="http://schemas.microsoft.com/office/drawing/2010/main" val="0"/>
              </a:ext>
            </a:extLst>
          </a:blip>
          <a:srcRect t="114" b="11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155301"/>
      </p:ext>
    </p:extLst>
  </p:cSld>
  <p:clrMapOvr>
    <a:masterClrMapping/>
  </p:clrMapOvr>
  <p:transition>
    <p:fade/>
  </p:transition>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60839-6A32-DAAA-D699-C9BCA772AA7C}"/>
              </a:ext>
            </a:extLst>
          </p:cNvPr>
          <p:cNvSpPr>
            <a:spLocks noGrp="1"/>
          </p:cNvSpPr>
          <p:nvPr>
            <p:ph type="title"/>
          </p:nvPr>
        </p:nvSpPr>
        <p:spPr>
          <a:xfrm>
            <a:off x="367614" y="2039938"/>
            <a:ext cx="7126490" cy="2778123"/>
          </a:xfrm>
        </p:spPr>
        <p:txBody>
          <a:bodyPr/>
          <a:lstStyle/>
          <a:p>
            <a:r>
              <a:rPr lang="en-US" sz="5400" b="0" dirty="0">
                <a:gradFill flip="none">
                  <a:gsLst>
                    <a:gs pos="26000">
                      <a:srgbClr val="BA3FC4"/>
                    </a:gs>
                    <a:gs pos="100000">
                      <a:srgbClr val="0078D4"/>
                    </a:gs>
                  </a:gsLst>
                  <a:lin ang="0" scaled="1"/>
                  <a:tileRect/>
                </a:gradFill>
                <a:latin typeface="Segoe UI Semibold"/>
                <a:cs typeface="Segoe UI Semibold"/>
              </a:rPr>
              <a:t>Lunch break 60’</a:t>
            </a:r>
            <a:endParaRPr lang="en-US" sz="8000" dirty="0"/>
          </a:p>
        </p:txBody>
      </p:sp>
    </p:spTree>
    <p:extLst>
      <p:ext uri="{BB962C8B-B14F-4D97-AF65-F5344CB8AC3E}">
        <p14:creationId xmlns:p14="http://schemas.microsoft.com/office/powerpoint/2010/main" val="455423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CC21-2DD5-FBD1-A86F-887E34F22886}"/>
              </a:ext>
            </a:extLst>
          </p:cNvPr>
          <p:cNvSpPr>
            <a:spLocks noGrp="1"/>
          </p:cNvSpPr>
          <p:nvPr>
            <p:ph type="title"/>
          </p:nvPr>
        </p:nvSpPr>
        <p:spPr>
          <a:xfrm>
            <a:off x="7224590" y="3358591"/>
            <a:ext cx="4395910" cy="677108"/>
          </a:xfrm>
        </p:spPr>
        <p:txBody>
          <a:bodyPr/>
          <a:lstStyle/>
          <a:p>
            <a:r>
              <a:rPr lang="en-PL"/>
              <a:t>Exercise 3</a:t>
            </a:r>
          </a:p>
        </p:txBody>
      </p:sp>
      <p:sp>
        <p:nvSpPr>
          <p:cNvPr id="3" name="Subtitle 2">
            <a:extLst>
              <a:ext uri="{FF2B5EF4-FFF2-40B4-BE49-F238E27FC236}">
                <a16:creationId xmlns:a16="http://schemas.microsoft.com/office/drawing/2014/main" id="{B0D8BC71-35D0-49E6-9906-385F54736274}"/>
              </a:ext>
            </a:extLst>
          </p:cNvPr>
          <p:cNvSpPr>
            <a:spLocks noGrp="1"/>
          </p:cNvSpPr>
          <p:nvPr>
            <p:ph type="subTitle" idx="1"/>
          </p:nvPr>
        </p:nvSpPr>
        <p:spPr/>
        <p:txBody>
          <a:bodyPr/>
          <a:lstStyle/>
          <a:p>
            <a:r>
              <a:rPr lang="en-GB" dirty="0"/>
              <a:t>Collaborate inside Notebooks and share Lakehouse. Use SQL Endpoint and SSMS</a:t>
            </a:r>
            <a:endParaRPr lang="en-PL" dirty="0"/>
          </a:p>
        </p:txBody>
      </p:sp>
    </p:spTree>
    <p:extLst>
      <p:ext uri="{BB962C8B-B14F-4D97-AF65-F5344CB8AC3E}">
        <p14:creationId xmlns:p14="http://schemas.microsoft.com/office/powerpoint/2010/main" val="49210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60839-6A32-DAAA-D699-C9BCA772AA7C}"/>
              </a:ext>
            </a:extLst>
          </p:cNvPr>
          <p:cNvSpPr>
            <a:spLocks noGrp="1"/>
          </p:cNvSpPr>
          <p:nvPr>
            <p:ph type="title"/>
          </p:nvPr>
        </p:nvSpPr>
        <p:spPr>
          <a:xfrm>
            <a:off x="367614" y="2039938"/>
            <a:ext cx="7126490" cy="2778123"/>
          </a:xfrm>
        </p:spPr>
        <p:txBody>
          <a:bodyPr/>
          <a:lstStyle/>
          <a:p>
            <a:r>
              <a:rPr lang="en-US" sz="5400" b="0" dirty="0">
                <a:gradFill flip="none">
                  <a:gsLst>
                    <a:gs pos="26000">
                      <a:srgbClr val="BA3FC4"/>
                    </a:gs>
                    <a:gs pos="100000">
                      <a:srgbClr val="0078D4"/>
                    </a:gs>
                  </a:gsLst>
                  <a:lin ang="0" scaled="1"/>
                  <a:tileRect/>
                </a:gradFill>
                <a:latin typeface="Segoe UI Semibold"/>
                <a:cs typeface="Segoe UI Semibold"/>
              </a:rPr>
              <a:t>Break 5’</a:t>
            </a:r>
            <a:endParaRPr lang="en-US" sz="8000" dirty="0"/>
          </a:p>
        </p:txBody>
      </p:sp>
      <p:sp>
        <p:nvSpPr>
          <p:cNvPr id="4" name="TextBox 3">
            <a:extLst>
              <a:ext uri="{FF2B5EF4-FFF2-40B4-BE49-F238E27FC236}">
                <a16:creationId xmlns:a16="http://schemas.microsoft.com/office/drawing/2014/main" id="{B60D230E-B5C7-0F61-1937-8953F869129D}"/>
              </a:ext>
            </a:extLst>
          </p:cNvPr>
          <p:cNvSpPr txBox="1"/>
          <p:nvPr/>
        </p:nvSpPr>
        <p:spPr>
          <a:xfrm>
            <a:off x="367614" y="5745892"/>
            <a:ext cx="4402094" cy="646331"/>
          </a:xfrm>
          <a:prstGeom prst="rect">
            <a:avLst/>
          </a:prstGeom>
          <a:noFill/>
        </p:spPr>
        <p:txBody>
          <a:bodyPr wrap="square">
            <a:spAutoFit/>
          </a:bodyPr>
          <a:lstStyle/>
          <a:p>
            <a:r>
              <a:rPr lang="en-US" sz="1800" b="0">
                <a:gradFill flip="none">
                  <a:gsLst>
                    <a:gs pos="26000">
                      <a:srgbClr val="BA3FC4"/>
                    </a:gs>
                    <a:gs pos="100000">
                      <a:srgbClr val="0078D4"/>
                    </a:gs>
                  </a:gsLst>
                  <a:lin ang="0" scaled="1"/>
                  <a:tileRect/>
                </a:gradFill>
                <a:latin typeface="Segoe UI Semibold"/>
                <a:cs typeface="Segoe UI Semibold"/>
              </a:rPr>
              <a:t>Grab a coffee, stretch your legs, and get ready for the upcoming challenges!</a:t>
            </a:r>
            <a:endParaRPr lang="en-PL"/>
          </a:p>
        </p:txBody>
      </p:sp>
    </p:spTree>
    <p:extLst>
      <p:ext uri="{BB962C8B-B14F-4D97-AF65-F5344CB8AC3E}">
        <p14:creationId xmlns:p14="http://schemas.microsoft.com/office/powerpoint/2010/main" val="4251193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E2B9AB6-29D2-5E82-7FDF-A8EAB80A77E9}"/>
              </a:ext>
            </a:extLst>
          </p:cNvPr>
          <p:cNvSpPr>
            <a:spLocks noGrp="1"/>
          </p:cNvSpPr>
          <p:nvPr>
            <p:ph type="title"/>
          </p:nvPr>
        </p:nvSpPr>
        <p:spPr>
          <a:xfrm>
            <a:off x="7224590" y="3266258"/>
            <a:ext cx="4395910" cy="769441"/>
          </a:xfrm>
        </p:spPr>
        <p:txBody>
          <a:bodyPr/>
          <a:lstStyle/>
          <a:p>
            <a:r>
              <a:rPr lang="en-US"/>
              <a:t>Exercise 4</a:t>
            </a:r>
          </a:p>
        </p:txBody>
      </p:sp>
      <p:sp>
        <p:nvSpPr>
          <p:cNvPr id="2" name="Subtitle 1">
            <a:extLst>
              <a:ext uri="{FF2B5EF4-FFF2-40B4-BE49-F238E27FC236}">
                <a16:creationId xmlns:a16="http://schemas.microsoft.com/office/drawing/2014/main" id="{839FCAA5-3CEB-5A8F-58DA-BD38DCF22BEB}"/>
              </a:ext>
            </a:extLst>
          </p:cNvPr>
          <p:cNvSpPr>
            <a:spLocks noGrp="1"/>
          </p:cNvSpPr>
          <p:nvPr>
            <p:ph type="subTitle" idx="1"/>
          </p:nvPr>
        </p:nvSpPr>
        <p:spPr/>
        <p:txBody>
          <a:bodyPr/>
          <a:lstStyle/>
          <a:p>
            <a:r>
              <a:rPr lang="en-US" dirty="0"/>
              <a:t>Serve and consume data using Power BI and Data Science</a:t>
            </a:r>
          </a:p>
        </p:txBody>
      </p:sp>
    </p:spTree>
    <p:extLst>
      <p:ext uri="{BB962C8B-B14F-4D97-AF65-F5344CB8AC3E}">
        <p14:creationId xmlns:p14="http://schemas.microsoft.com/office/powerpoint/2010/main" val="1956272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8D043D-D598-6EB8-B29B-349A0558F7C7}"/>
              </a:ext>
              <a:ext uri="{C183D7F6-B498-43B3-948B-1728B52AA6E4}">
                <adec:decorative xmlns:adec="http://schemas.microsoft.com/office/drawing/2017/decorative" val="1"/>
              </a:ext>
            </a:extLst>
          </p:cNvPr>
          <p:cNvSpPr/>
          <p:nvPr/>
        </p:nvSpPr>
        <p:spPr bwMode="auto">
          <a:xfrm>
            <a:off x="0" y="1934528"/>
            <a:ext cx="12188952" cy="49234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DA031899-ED30-7BCE-C93E-E9B7D03E58FC}"/>
              </a:ext>
            </a:extLst>
          </p:cNvPr>
          <p:cNvSpPr>
            <a:spLocks noGrp="1"/>
          </p:cNvSpPr>
          <p:nvPr>
            <p:ph type="title"/>
          </p:nvPr>
        </p:nvSpPr>
        <p:spPr>
          <a:xfrm>
            <a:off x="588262" y="155529"/>
            <a:ext cx="11018520" cy="1477328"/>
          </a:xfrm>
        </p:spPr>
        <p:txBody>
          <a:bodyPr/>
          <a:lstStyle/>
          <a:p>
            <a:r>
              <a:rPr lang="en-US"/>
              <a:t>Data science in Microsoft Fabric</a:t>
            </a:r>
            <a:br>
              <a:rPr lang="en-US"/>
            </a:br>
            <a:r>
              <a:rPr lang="en-US" sz="2400">
                <a:solidFill>
                  <a:schemeClr val="accent3"/>
                </a:solidFill>
              </a:rPr>
              <a:t>End-to-end data science for predictive business insights</a:t>
            </a:r>
            <a:br>
              <a:rPr lang="en-US"/>
            </a:br>
            <a:endParaRPr lang="en-US"/>
          </a:p>
        </p:txBody>
      </p:sp>
      <p:pic>
        <p:nvPicPr>
          <p:cNvPr id="23" name="Object 21">
            <a:extLst>
              <a:ext uri="{FF2B5EF4-FFF2-40B4-BE49-F238E27FC236}">
                <a16:creationId xmlns:a16="http://schemas.microsoft.com/office/drawing/2014/main" id="{2AF7EE65-7FB7-8855-A5FD-22191831342B}"/>
              </a:ext>
              <a:ext uri="{C183D7F6-B498-43B3-948B-1728B52AA6E4}">
                <adec:decorative xmlns:adec="http://schemas.microsoft.com/office/drawing/2017/decorative" val="1"/>
              </a:ext>
            </a:extLst>
          </p:cNvPr>
          <p:cNvPicPr>
            <a:picLocks noChangeAspect="1"/>
          </p:cNvPicPr>
          <p:nvPr/>
        </p:nvPicPr>
        <p:blipFill>
          <a:blip r:embed="rId3"/>
          <a:srcRect l="-13191" t="-13068" r="-13191" b="-13067"/>
          <a:stretch/>
        </p:blipFill>
        <p:spPr>
          <a:xfrm>
            <a:off x="588262" y="2251152"/>
            <a:ext cx="895097" cy="895097"/>
          </a:xfrm>
          <a:prstGeom prst="ellipse">
            <a:avLst/>
          </a:prstGeom>
          <a:effectLst/>
        </p:spPr>
      </p:pic>
      <p:sp>
        <p:nvSpPr>
          <p:cNvPr id="29" name="Object 22">
            <a:extLst>
              <a:ext uri="{FF2B5EF4-FFF2-40B4-BE49-F238E27FC236}">
                <a16:creationId xmlns:a16="http://schemas.microsoft.com/office/drawing/2014/main" id="{D73E5232-2180-0E7E-009E-EC6877F9F4AD}"/>
              </a:ext>
            </a:extLst>
          </p:cNvPr>
          <p:cNvSpPr/>
          <p:nvPr/>
        </p:nvSpPr>
        <p:spPr>
          <a:xfrm>
            <a:off x="588262" y="3312846"/>
            <a:ext cx="2560320" cy="3426623"/>
          </a:xfrm>
          <a:prstGeom prst="rect">
            <a:avLst/>
          </a:prstGeom>
          <a:noFill/>
        </p:spPr>
        <p:txBody>
          <a:bodyPr wrap="square" lIns="0" tIns="0" rIns="0" bIns="0" rtlCol="0" anchor="t"/>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Jost* 300 Light" pitchFamily="2" charset="0"/>
                <a:cs typeface="Jost*" pitchFamily="34" charset="-120"/>
              </a:rPr>
              <a:t>Data Centric</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t>Easy and secure access to lake-centric data</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t>Open Delta Lake support promotes reproducibility</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t>Native integration with </a:t>
            </a:r>
            <a:b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br>
            <a:r>
              <a:rPr kumimoji="0" lang="en-US" sz="1400" b="0" i="0" u="none" strike="noStrike" kern="1200" cap="none" spc="0" normalizeH="0" baseline="0" noProof="0">
                <a:ln>
                  <a:noFill/>
                </a:ln>
                <a:solidFill>
                  <a:srgbClr val="000000"/>
                </a:solidFill>
                <a:effectLst/>
                <a:uLnTx/>
                <a:uFillTx/>
                <a:latin typeface="Segoe UI"/>
                <a:ea typeface="Jost* 300 Light" pitchFamily="2" charset="0"/>
                <a:cs typeface="+mn-cs"/>
              </a:rPr>
              <a:t>data infrastructure</a:t>
            </a:r>
          </a:p>
          <a:p>
            <a:pPr marL="0" marR="0" lvl="0" indent="0" algn="l" defTabSz="914367" rtl="0" eaLnBrk="1" fontAlgn="auto" latinLnBrk="0" hangingPunct="1">
              <a:lnSpc>
                <a:spcPct val="100000"/>
              </a:lnSpc>
              <a:spcBef>
                <a:spcPts val="0"/>
              </a:spcBef>
              <a:spcAft>
                <a:spcPts val="8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Jost* 300 Light" pitchFamily="2" charset="0"/>
              <a:cs typeface="+mn-cs"/>
            </a:endParaRPr>
          </a:p>
        </p:txBody>
      </p:sp>
      <p:sp>
        <p:nvSpPr>
          <p:cNvPr id="19" name="Object 16">
            <a:extLst>
              <a:ext uri="{FF2B5EF4-FFF2-40B4-BE49-F238E27FC236}">
                <a16:creationId xmlns:a16="http://schemas.microsoft.com/office/drawing/2014/main" id="{914054F8-3D98-A91D-FD4F-BE621C6251F2}"/>
              </a:ext>
            </a:extLst>
          </p:cNvPr>
          <p:cNvSpPr/>
          <p:nvPr/>
        </p:nvSpPr>
        <p:spPr>
          <a:xfrm>
            <a:off x="9631680" y="3154264"/>
            <a:ext cx="2560320" cy="2605822"/>
          </a:xfrm>
          <a:prstGeom prst="rect">
            <a:avLst/>
          </a:prstGeom>
          <a:noFill/>
        </p:spPr>
        <p:txBody>
          <a:bodyPr wrap="square" lIns="0" tIns="0" rIns="0" bIns="0" rtlCol="0" anchor="t"/>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Jost* 300 Light" pitchFamily="2" charset="0"/>
                <a:cs typeface="Jost*" pitchFamily="34" charset="-120"/>
              </a:rPr>
              <a:t>Promotes collaboration</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Unified platform for all analytics roles incl. data scientists</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Secure and easy sharing of data, code, models and experiments</a:t>
            </a:r>
          </a:p>
        </p:txBody>
      </p:sp>
      <p:sp>
        <p:nvSpPr>
          <p:cNvPr id="27" name="Object 16">
            <a:extLst>
              <a:ext uri="{FF2B5EF4-FFF2-40B4-BE49-F238E27FC236}">
                <a16:creationId xmlns:a16="http://schemas.microsoft.com/office/drawing/2014/main" id="{8B4C6A13-1616-6596-3382-9C95A28387E8}"/>
              </a:ext>
            </a:extLst>
          </p:cNvPr>
          <p:cNvSpPr/>
          <p:nvPr/>
        </p:nvSpPr>
        <p:spPr>
          <a:xfrm>
            <a:off x="3434925" y="3266928"/>
            <a:ext cx="2560320" cy="2240021"/>
          </a:xfrm>
          <a:prstGeom prst="rect">
            <a:avLst/>
          </a:prstGeom>
          <a:noFill/>
        </p:spPr>
        <p:txBody>
          <a:bodyPr wrap="square" lIns="0" tIns="0" rIns="0" bIns="0" rtlCol="0" anchor="t"/>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Jost* 300 Light" pitchFamily="2" charset="0"/>
                <a:cs typeface="Jost*" pitchFamily="34" charset="-120"/>
              </a:rPr>
              <a:t>Developer friendly</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SaaS experiences with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quick setup</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Code authoring experiences in Notebooks and IDE</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VS Code integration</a:t>
            </a:r>
          </a:p>
        </p:txBody>
      </p:sp>
      <p:pic>
        <p:nvPicPr>
          <p:cNvPr id="2" name="Object 12">
            <a:extLst>
              <a:ext uri="{FF2B5EF4-FFF2-40B4-BE49-F238E27FC236}">
                <a16:creationId xmlns:a16="http://schemas.microsoft.com/office/drawing/2014/main" id="{B89C0C50-21A6-8EDB-95EA-6039E285082E}"/>
              </a:ext>
              <a:ext uri="{C183D7F6-B498-43B3-948B-1728B52AA6E4}">
                <adec:decorative xmlns:adec="http://schemas.microsoft.com/office/drawing/2017/decorative" val="1"/>
              </a:ext>
            </a:extLst>
          </p:cNvPr>
          <p:cNvPicPr>
            <a:picLocks noChangeAspect="1"/>
          </p:cNvPicPr>
          <p:nvPr/>
        </p:nvPicPr>
        <p:blipFill>
          <a:blip r:embed="rId4"/>
          <a:srcRect l="-19930" t="-20239" r="-19930" b="-20239"/>
          <a:stretch/>
        </p:blipFill>
        <p:spPr>
          <a:xfrm>
            <a:off x="3434925" y="2205234"/>
            <a:ext cx="895097" cy="895097"/>
          </a:xfrm>
          <a:prstGeom prst="ellipse">
            <a:avLst/>
          </a:prstGeom>
          <a:effectLst/>
        </p:spPr>
      </p:pic>
      <p:pic>
        <p:nvPicPr>
          <p:cNvPr id="3" name="Graphic 2">
            <a:extLst>
              <a:ext uri="{FF2B5EF4-FFF2-40B4-BE49-F238E27FC236}">
                <a16:creationId xmlns:a16="http://schemas.microsoft.com/office/drawing/2014/main" id="{DBE2AEFB-CF62-FD3F-8A18-E00204E29790}"/>
              </a:ext>
              <a:ext uri="{C183D7F6-B498-43B3-948B-1728B52AA6E4}">
                <adec:decorative xmlns:adec="http://schemas.microsoft.com/office/drawing/2017/decorative" val="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6871131" y="2265268"/>
            <a:ext cx="896051" cy="773580"/>
          </a:xfrm>
          <a:prstGeom prst="rect">
            <a:avLst/>
          </a:prstGeom>
          <a:effectLst/>
        </p:spPr>
      </p:pic>
      <p:sp>
        <p:nvSpPr>
          <p:cNvPr id="20" name="Object 16">
            <a:extLst>
              <a:ext uri="{FF2B5EF4-FFF2-40B4-BE49-F238E27FC236}">
                <a16:creationId xmlns:a16="http://schemas.microsoft.com/office/drawing/2014/main" id="{18EB73AA-86DF-780B-6853-EFBAF9C73740}"/>
              </a:ext>
            </a:extLst>
          </p:cNvPr>
          <p:cNvSpPr/>
          <p:nvPr/>
        </p:nvSpPr>
        <p:spPr>
          <a:xfrm>
            <a:off x="6542571" y="3246552"/>
            <a:ext cx="2560320" cy="3016954"/>
          </a:xfrm>
          <a:prstGeom prst="rect">
            <a:avLst/>
          </a:prstGeom>
          <a:noFill/>
        </p:spPr>
        <p:txBody>
          <a:bodyPr wrap="square" lIns="0" tIns="0" rIns="0" bIns="0" rtlCol="0" anchor="t"/>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Jost* 300 Light" pitchFamily="2" charset="0"/>
                <a:cs typeface="Jost*" pitchFamily="34" charset="-120"/>
              </a:rPr>
              <a:t>Rich ML tools</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Supports MLFlow model and experiment management</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Built-in, scalable ML tools with SynapseML</a:t>
            </a:r>
          </a:p>
          <a:p>
            <a:pPr marL="177800" marR="0" lvl="0" indent="-177800" algn="l" defTabSz="914367" rtl="0" eaLnBrk="1" fontAlgn="auto" latinLnBrk="0" hangingPunct="1">
              <a:lnSpc>
                <a:spcPct val="100000"/>
              </a:lnSpc>
              <a:spcBef>
                <a:spcPts val="0"/>
              </a:spcBef>
              <a:spcAft>
                <a:spcPts val="8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Direct Lake mode for serving predictions to BI reports</a:t>
            </a:r>
          </a:p>
        </p:txBody>
      </p:sp>
      <p:grpSp>
        <p:nvGrpSpPr>
          <p:cNvPr id="6" name="Group 5">
            <a:extLst>
              <a:ext uri="{FF2B5EF4-FFF2-40B4-BE49-F238E27FC236}">
                <a16:creationId xmlns:a16="http://schemas.microsoft.com/office/drawing/2014/main" id="{CCFB6694-2FA2-4F4B-0206-0B3757179492}"/>
              </a:ext>
              <a:ext uri="{C183D7F6-B498-43B3-948B-1728B52AA6E4}">
                <adec:decorative xmlns:adec="http://schemas.microsoft.com/office/drawing/2017/decorative" val="1"/>
              </a:ext>
            </a:extLst>
          </p:cNvPr>
          <p:cNvGrpSpPr/>
          <p:nvPr/>
        </p:nvGrpSpPr>
        <p:grpSpPr>
          <a:xfrm>
            <a:off x="10082317" y="2299057"/>
            <a:ext cx="829523" cy="617583"/>
            <a:chOff x="7343891" y="3053138"/>
            <a:chExt cx="584127" cy="434885"/>
          </a:xfrm>
        </p:grpSpPr>
        <p:grpSp>
          <p:nvGrpSpPr>
            <p:cNvPr id="7" name="Group 6">
              <a:extLst>
                <a:ext uri="{FF2B5EF4-FFF2-40B4-BE49-F238E27FC236}">
                  <a16:creationId xmlns:a16="http://schemas.microsoft.com/office/drawing/2014/main" id="{5BC1686F-F673-46D3-3488-C75F33FF56A1}"/>
                </a:ext>
              </a:extLst>
            </p:cNvPr>
            <p:cNvGrpSpPr/>
            <p:nvPr/>
          </p:nvGrpSpPr>
          <p:grpSpPr>
            <a:xfrm>
              <a:off x="7343891" y="3053138"/>
              <a:ext cx="191246" cy="247894"/>
              <a:chOff x="1771626" y="1958554"/>
              <a:chExt cx="227874" cy="295372"/>
            </a:xfrm>
            <a:solidFill>
              <a:srgbClr val="5EC3EF"/>
            </a:solidFill>
          </p:grpSpPr>
          <p:sp>
            <p:nvSpPr>
              <p:cNvPr id="14" name="Graphic 150">
                <a:extLst>
                  <a:ext uri="{FF2B5EF4-FFF2-40B4-BE49-F238E27FC236}">
                    <a16:creationId xmlns:a16="http://schemas.microsoft.com/office/drawing/2014/main" id="{748A0D90-A3C3-6E39-A756-609EF9FFEF9B}"/>
                  </a:ext>
                </a:extLst>
              </p:cNvPr>
              <p:cNvSpPr/>
              <p:nvPr/>
            </p:nvSpPr>
            <p:spPr>
              <a:xfrm>
                <a:off x="1826546" y="1958554"/>
                <a:ext cx="120247" cy="120391"/>
              </a:xfrm>
              <a:custGeom>
                <a:avLst/>
                <a:gdLst>
                  <a:gd name="connsiteX0" fmla="*/ 67498 w 120247"/>
                  <a:gd name="connsiteY0" fmla="*/ 119858 h 120391"/>
                  <a:gd name="connsiteX1" fmla="*/ 119858 w 120247"/>
                  <a:gd name="connsiteY1" fmla="*/ 52749 h 120391"/>
                  <a:gd name="connsiteX2" fmla="*/ 52749 w 120247"/>
                  <a:gd name="connsiteY2" fmla="*/ 390 h 120391"/>
                  <a:gd name="connsiteX3" fmla="*/ 390 w 120247"/>
                  <a:gd name="connsiteY3" fmla="*/ 67498 h 120391"/>
                  <a:gd name="connsiteX4" fmla="*/ 67498 w 120247"/>
                  <a:gd name="connsiteY4" fmla="*/ 119858 h 120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47" h="120391">
                    <a:moveTo>
                      <a:pt x="67498" y="119858"/>
                    </a:moveTo>
                    <a:cubicBezTo>
                      <a:pt x="100684" y="115433"/>
                      <a:pt x="123545" y="85935"/>
                      <a:pt x="119858" y="52749"/>
                    </a:cubicBezTo>
                    <a:cubicBezTo>
                      <a:pt x="115433" y="19564"/>
                      <a:pt x="85935" y="-3298"/>
                      <a:pt x="52749" y="390"/>
                    </a:cubicBezTo>
                    <a:cubicBezTo>
                      <a:pt x="19564" y="4077"/>
                      <a:pt x="-3298" y="35050"/>
                      <a:pt x="390" y="67498"/>
                    </a:cubicBezTo>
                    <a:cubicBezTo>
                      <a:pt x="4814" y="100684"/>
                      <a:pt x="35050" y="124283"/>
                      <a:pt x="67498" y="119858"/>
                    </a:cubicBezTo>
                    <a:close/>
                  </a:path>
                </a:pathLst>
              </a:custGeom>
              <a:solidFill>
                <a:srgbClr val="C8C6C4"/>
              </a:solidFill>
              <a:ln w="63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 name="Graphic 150">
                <a:extLst>
                  <a:ext uri="{FF2B5EF4-FFF2-40B4-BE49-F238E27FC236}">
                    <a16:creationId xmlns:a16="http://schemas.microsoft.com/office/drawing/2014/main" id="{32016238-88FF-EA28-1411-3CBDD2FC2F96}"/>
                  </a:ext>
                </a:extLst>
              </p:cNvPr>
              <p:cNvSpPr/>
              <p:nvPr/>
            </p:nvSpPr>
            <p:spPr>
              <a:xfrm>
                <a:off x="1771626" y="2096042"/>
                <a:ext cx="227874" cy="157884"/>
              </a:xfrm>
              <a:custGeom>
                <a:avLst/>
                <a:gdLst>
                  <a:gd name="connsiteX0" fmla="*/ 227875 w 227874"/>
                  <a:gd name="connsiteY0" fmla="*/ 115849 h 157884"/>
                  <a:gd name="connsiteX1" fmla="*/ 227875 w 227874"/>
                  <a:gd name="connsiteY1" fmla="*/ 132073 h 157884"/>
                  <a:gd name="connsiteX2" fmla="*/ 202064 w 227874"/>
                  <a:gd name="connsiteY2" fmla="*/ 157884 h 157884"/>
                  <a:gd name="connsiteX3" fmla="*/ 25811 w 227874"/>
                  <a:gd name="connsiteY3" fmla="*/ 157884 h 157884"/>
                  <a:gd name="connsiteX4" fmla="*/ 0 w 227874"/>
                  <a:gd name="connsiteY4" fmla="*/ 132073 h 157884"/>
                  <a:gd name="connsiteX5" fmla="*/ 737 w 227874"/>
                  <a:gd name="connsiteY5" fmla="*/ 113637 h 157884"/>
                  <a:gd name="connsiteX6" fmla="*/ 117993 w 227874"/>
                  <a:gd name="connsiteY6" fmla="*/ 69 h 157884"/>
                  <a:gd name="connsiteX7" fmla="*/ 227875 w 227874"/>
                  <a:gd name="connsiteY7" fmla="*/ 115849 h 15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874" h="157884">
                    <a:moveTo>
                      <a:pt x="227875" y="115849"/>
                    </a:moveTo>
                    <a:lnTo>
                      <a:pt x="227875" y="132073"/>
                    </a:lnTo>
                    <a:cubicBezTo>
                      <a:pt x="227875" y="146085"/>
                      <a:pt x="216813" y="157147"/>
                      <a:pt x="202064" y="157884"/>
                    </a:cubicBezTo>
                    <a:lnTo>
                      <a:pt x="25811" y="157884"/>
                    </a:lnTo>
                    <a:cubicBezTo>
                      <a:pt x="11799" y="157884"/>
                      <a:pt x="737" y="146823"/>
                      <a:pt x="0" y="132073"/>
                    </a:cubicBezTo>
                    <a:lnTo>
                      <a:pt x="737" y="113637"/>
                    </a:lnTo>
                    <a:cubicBezTo>
                      <a:pt x="737" y="49478"/>
                      <a:pt x="53834" y="-2144"/>
                      <a:pt x="117993" y="69"/>
                    </a:cubicBezTo>
                    <a:cubicBezTo>
                      <a:pt x="179940" y="1543"/>
                      <a:pt x="227875" y="54640"/>
                      <a:pt x="227875" y="115849"/>
                    </a:cubicBezTo>
                    <a:close/>
                  </a:path>
                </a:pathLst>
              </a:custGeom>
              <a:solidFill>
                <a:srgbClr val="C8C6C4"/>
              </a:solidFill>
              <a:ln w="63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9AB759D8-4458-8164-FD60-33134F31EB34}"/>
                </a:ext>
              </a:extLst>
            </p:cNvPr>
            <p:cNvGrpSpPr/>
            <p:nvPr/>
          </p:nvGrpSpPr>
          <p:grpSpPr>
            <a:xfrm>
              <a:off x="7496651" y="3131035"/>
              <a:ext cx="275410" cy="356988"/>
              <a:chOff x="1771626" y="1958554"/>
              <a:chExt cx="227874" cy="295372"/>
            </a:xfrm>
            <a:solidFill>
              <a:srgbClr val="5EC3EF"/>
            </a:solidFill>
          </p:grpSpPr>
          <p:sp>
            <p:nvSpPr>
              <p:cNvPr id="12" name="Graphic 150">
                <a:extLst>
                  <a:ext uri="{FF2B5EF4-FFF2-40B4-BE49-F238E27FC236}">
                    <a16:creationId xmlns:a16="http://schemas.microsoft.com/office/drawing/2014/main" id="{83CC1B61-C8FE-E4EA-B4E5-85E8CC088E8E}"/>
                  </a:ext>
                </a:extLst>
              </p:cNvPr>
              <p:cNvSpPr/>
              <p:nvPr/>
            </p:nvSpPr>
            <p:spPr>
              <a:xfrm>
                <a:off x="1826546" y="1958554"/>
                <a:ext cx="120247" cy="120391"/>
              </a:xfrm>
              <a:custGeom>
                <a:avLst/>
                <a:gdLst>
                  <a:gd name="connsiteX0" fmla="*/ 67498 w 120247"/>
                  <a:gd name="connsiteY0" fmla="*/ 119858 h 120391"/>
                  <a:gd name="connsiteX1" fmla="*/ 119858 w 120247"/>
                  <a:gd name="connsiteY1" fmla="*/ 52749 h 120391"/>
                  <a:gd name="connsiteX2" fmla="*/ 52749 w 120247"/>
                  <a:gd name="connsiteY2" fmla="*/ 390 h 120391"/>
                  <a:gd name="connsiteX3" fmla="*/ 390 w 120247"/>
                  <a:gd name="connsiteY3" fmla="*/ 67498 h 120391"/>
                  <a:gd name="connsiteX4" fmla="*/ 67498 w 120247"/>
                  <a:gd name="connsiteY4" fmla="*/ 119858 h 120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47" h="120391">
                    <a:moveTo>
                      <a:pt x="67498" y="119858"/>
                    </a:moveTo>
                    <a:cubicBezTo>
                      <a:pt x="100684" y="115433"/>
                      <a:pt x="123545" y="85935"/>
                      <a:pt x="119858" y="52749"/>
                    </a:cubicBezTo>
                    <a:cubicBezTo>
                      <a:pt x="115433" y="19564"/>
                      <a:pt x="85935" y="-3298"/>
                      <a:pt x="52749" y="390"/>
                    </a:cubicBezTo>
                    <a:cubicBezTo>
                      <a:pt x="19564" y="4077"/>
                      <a:pt x="-3298" y="35050"/>
                      <a:pt x="390" y="67498"/>
                    </a:cubicBezTo>
                    <a:cubicBezTo>
                      <a:pt x="4814" y="100684"/>
                      <a:pt x="35050" y="124283"/>
                      <a:pt x="67498" y="119858"/>
                    </a:cubicBezTo>
                    <a:close/>
                  </a:path>
                </a:pathLst>
              </a:cu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3" name="Graphic 150">
                <a:extLst>
                  <a:ext uri="{FF2B5EF4-FFF2-40B4-BE49-F238E27FC236}">
                    <a16:creationId xmlns:a16="http://schemas.microsoft.com/office/drawing/2014/main" id="{DD3BD534-C7FF-80FD-5F93-314E27A28693}"/>
                  </a:ext>
                </a:extLst>
              </p:cNvPr>
              <p:cNvSpPr/>
              <p:nvPr/>
            </p:nvSpPr>
            <p:spPr>
              <a:xfrm>
                <a:off x="1771626" y="2096042"/>
                <a:ext cx="227874" cy="157884"/>
              </a:xfrm>
              <a:custGeom>
                <a:avLst/>
                <a:gdLst>
                  <a:gd name="connsiteX0" fmla="*/ 227875 w 227874"/>
                  <a:gd name="connsiteY0" fmla="*/ 115849 h 157884"/>
                  <a:gd name="connsiteX1" fmla="*/ 227875 w 227874"/>
                  <a:gd name="connsiteY1" fmla="*/ 132073 h 157884"/>
                  <a:gd name="connsiteX2" fmla="*/ 202064 w 227874"/>
                  <a:gd name="connsiteY2" fmla="*/ 157884 h 157884"/>
                  <a:gd name="connsiteX3" fmla="*/ 25811 w 227874"/>
                  <a:gd name="connsiteY3" fmla="*/ 157884 h 157884"/>
                  <a:gd name="connsiteX4" fmla="*/ 0 w 227874"/>
                  <a:gd name="connsiteY4" fmla="*/ 132073 h 157884"/>
                  <a:gd name="connsiteX5" fmla="*/ 737 w 227874"/>
                  <a:gd name="connsiteY5" fmla="*/ 113637 h 157884"/>
                  <a:gd name="connsiteX6" fmla="*/ 117993 w 227874"/>
                  <a:gd name="connsiteY6" fmla="*/ 69 h 157884"/>
                  <a:gd name="connsiteX7" fmla="*/ 227875 w 227874"/>
                  <a:gd name="connsiteY7" fmla="*/ 115849 h 15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874" h="157884">
                    <a:moveTo>
                      <a:pt x="227875" y="115849"/>
                    </a:moveTo>
                    <a:lnTo>
                      <a:pt x="227875" y="132073"/>
                    </a:lnTo>
                    <a:cubicBezTo>
                      <a:pt x="227875" y="146085"/>
                      <a:pt x="216813" y="157147"/>
                      <a:pt x="202064" y="157884"/>
                    </a:cubicBezTo>
                    <a:lnTo>
                      <a:pt x="25811" y="157884"/>
                    </a:lnTo>
                    <a:cubicBezTo>
                      <a:pt x="11799" y="157884"/>
                      <a:pt x="737" y="146823"/>
                      <a:pt x="0" y="132073"/>
                    </a:cubicBezTo>
                    <a:lnTo>
                      <a:pt x="737" y="113637"/>
                    </a:lnTo>
                    <a:cubicBezTo>
                      <a:pt x="737" y="49478"/>
                      <a:pt x="53834" y="-2144"/>
                      <a:pt x="117993" y="69"/>
                    </a:cubicBezTo>
                    <a:cubicBezTo>
                      <a:pt x="179940" y="1543"/>
                      <a:pt x="227875" y="54640"/>
                      <a:pt x="227875" y="115849"/>
                    </a:cubicBezTo>
                    <a:close/>
                  </a:path>
                </a:pathLst>
              </a:cu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grpSp>
          <p:nvGrpSpPr>
            <p:cNvPr id="9" name="Group 8">
              <a:extLst>
                <a:ext uri="{FF2B5EF4-FFF2-40B4-BE49-F238E27FC236}">
                  <a16:creationId xmlns:a16="http://schemas.microsoft.com/office/drawing/2014/main" id="{54CBEA24-E680-D4C8-B74A-24FA85D2114C}"/>
                </a:ext>
              </a:extLst>
            </p:cNvPr>
            <p:cNvGrpSpPr/>
            <p:nvPr/>
          </p:nvGrpSpPr>
          <p:grpSpPr>
            <a:xfrm>
              <a:off x="7736772" y="3053138"/>
              <a:ext cx="191246" cy="247894"/>
              <a:chOff x="1771626" y="1958554"/>
              <a:chExt cx="227874" cy="295372"/>
            </a:xfrm>
            <a:solidFill>
              <a:srgbClr val="5EC3EF"/>
            </a:solidFill>
          </p:grpSpPr>
          <p:sp>
            <p:nvSpPr>
              <p:cNvPr id="10" name="Graphic 150">
                <a:extLst>
                  <a:ext uri="{FF2B5EF4-FFF2-40B4-BE49-F238E27FC236}">
                    <a16:creationId xmlns:a16="http://schemas.microsoft.com/office/drawing/2014/main" id="{9029DC42-A001-A9F5-4753-7E3074067515}"/>
                  </a:ext>
                </a:extLst>
              </p:cNvPr>
              <p:cNvSpPr/>
              <p:nvPr/>
            </p:nvSpPr>
            <p:spPr>
              <a:xfrm>
                <a:off x="1826546" y="1958554"/>
                <a:ext cx="120247" cy="120391"/>
              </a:xfrm>
              <a:custGeom>
                <a:avLst/>
                <a:gdLst>
                  <a:gd name="connsiteX0" fmla="*/ 67498 w 120247"/>
                  <a:gd name="connsiteY0" fmla="*/ 119858 h 120391"/>
                  <a:gd name="connsiteX1" fmla="*/ 119858 w 120247"/>
                  <a:gd name="connsiteY1" fmla="*/ 52749 h 120391"/>
                  <a:gd name="connsiteX2" fmla="*/ 52749 w 120247"/>
                  <a:gd name="connsiteY2" fmla="*/ 390 h 120391"/>
                  <a:gd name="connsiteX3" fmla="*/ 390 w 120247"/>
                  <a:gd name="connsiteY3" fmla="*/ 67498 h 120391"/>
                  <a:gd name="connsiteX4" fmla="*/ 67498 w 120247"/>
                  <a:gd name="connsiteY4" fmla="*/ 119858 h 120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47" h="120391">
                    <a:moveTo>
                      <a:pt x="67498" y="119858"/>
                    </a:moveTo>
                    <a:cubicBezTo>
                      <a:pt x="100684" y="115433"/>
                      <a:pt x="123545" y="85935"/>
                      <a:pt x="119858" y="52749"/>
                    </a:cubicBezTo>
                    <a:cubicBezTo>
                      <a:pt x="115433" y="19564"/>
                      <a:pt x="85935" y="-3298"/>
                      <a:pt x="52749" y="390"/>
                    </a:cubicBezTo>
                    <a:cubicBezTo>
                      <a:pt x="19564" y="4077"/>
                      <a:pt x="-3298" y="35050"/>
                      <a:pt x="390" y="67498"/>
                    </a:cubicBezTo>
                    <a:cubicBezTo>
                      <a:pt x="4814" y="100684"/>
                      <a:pt x="35050" y="124283"/>
                      <a:pt x="67498" y="119858"/>
                    </a:cubicBezTo>
                    <a:close/>
                  </a:path>
                </a:pathLst>
              </a:custGeom>
              <a:solidFill>
                <a:srgbClr val="C8C6C4"/>
              </a:solidFill>
              <a:ln w="63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 name="Graphic 150">
                <a:extLst>
                  <a:ext uri="{FF2B5EF4-FFF2-40B4-BE49-F238E27FC236}">
                    <a16:creationId xmlns:a16="http://schemas.microsoft.com/office/drawing/2014/main" id="{387AB0E3-81ED-1E5A-8FF8-BF17589CE04F}"/>
                  </a:ext>
                </a:extLst>
              </p:cNvPr>
              <p:cNvSpPr/>
              <p:nvPr/>
            </p:nvSpPr>
            <p:spPr>
              <a:xfrm>
                <a:off x="1771626" y="2096042"/>
                <a:ext cx="227874" cy="157884"/>
              </a:xfrm>
              <a:custGeom>
                <a:avLst/>
                <a:gdLst>
                  <a:gd name="connsiteX0" fmla="*/ 227875 w 227874"/>
                  <a:gd name="connsiteY0" fmla="*/ 115849 h 157884"/>
                  <a:gd name="connsiteX1" fmla="*/ 227875 w 227874"/>
                  <a:gd name="connsiteY1" fmla="*/ 132073 h 157884"/>
                  <a:gd name="connsiteX2" fmla="*/ 202064 w 227874"/>
                  <a:gd name="connsiteY2" fmla="*/ 157884 h 157884"/>
                  <a:gd name="connsiteX3" fmla="*/ 25811 w 227874"/>
                  <a:gd name="connsiteY3" fmla="*/ 157884 h 157884"/>
                  <a:gd name="connsiteX4" fmla="*/ 0 w 227874"/>
                  <a:gd name="connsiteY4" fmla="*/ 132073 h 157884"/>
                  <a:gd name="connsiteX5" fmla="*/ 737 w 227874"/>
                  <a:gd name="connsiteY5" fmla="*/ 113637 h 157884"/>
                  <a:gd name="connsiteX6" fmla="*/ 117993 w 227874"/>
                  <a:gd name="connsiteY6" fmla="*/ 69 h 157884"/>
                  <a:gd name="connsiteX7" fmla="*/ 227875 w 227874"/>
                  <a:gd name="connsiteY7" fmla="*/ 115849 h 15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874" h="157884">
                    <a:moveTo>
                      <a:pt x="227875" y="115849"/>
                    </a:moveTo>
                    <a:lnTo>
                      <a:pt x="227875" y="132073"/>
                    </a:lnTo>
                    <a:cubicBezTo>
                      <a:pt x="227875" y="146085"/>
                      <a:pt x="216813" y="157147"/>
                      <a:pt x="202064" y="157884"/>
                    </a:cubicBezTo>
                    <a:lnTo>
                      <a:pt x="25811" y="157884"/>
                    </a:lnTo>
                    <a:cubicBezTo>
                      <a:pt x="11799" y="157884"/>
                      <a:pt x="737" y="146823"/>
                      <a:pt x="0" y="132073"/>
                    </a:cubicBezTo>
                    <a:lnTo>
                      <a:pt x="737" y="113637"/>
                    </a:lnTo>
                    <a:cubicBezTo>
                      <a:pt x="737" y="49478"/>
                      <a:pt x="53834" y="-2144"/>
                      <a:pt x="117993" y="69"/>
                    </a:cubicBezTo>
                    <a:cubicBezTo>
                      <a:pt x="179940" y="1543"/>
                      <a:pt x="227875" y="54640"/>
                      <a:pt x="227875" y="115849"/>
                    </a:cubicBezTo>
                    <a:close/>
                  </a:path>
                </a:pathLst>
              </a:custGeom>
              <a:solidFill>
                <a:srgbClr val="C8C6C4"/>
              </a:solidFill>
              <a:ln w="63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811931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9" grpId="0"/>
      <p:bldP spid="19" grpId="0"/>
      <p:bldP spid="27"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ABAF-D525-780C-0B48-969BB4C33307}"/>
              </a:ext>
            </a:extLst>
          </p:cNvPr>
          <p:cNvSpPr>
            <a:spLocks noGrp="1"/>
          </p:cNvSpPr>
          <p:nvPr>
            <p:ph type="title"/>
          </p:nvPr>
        </p:nvSpPr>
        <p:spPr/>
        <p:txBody>
          <a:bodyPr/>
          <a:lstStyle/>
          <a:p>
            <a:r>
              <a:rPr lang="en-US"/>
              <a:t>The Fabric Data Science experience</a:t>
            </a:r>
          </a:p>
        </p:txBody>
      </p:sp>
      <p:sp>
        <p:nvSpPr>
          <p:cNvPr id="79" name="Rectangle: Rounded Corners 78">
            <a:extLst>
              <a:ext uri="{FF2B5EF4-FFF2-40B4-BE49-F238E27FC236}">
                <a16:creationId xmlns:a16="http://schemas.microsoft.com/office/drawing/2014/main" id="{40454381-174F-57D7-79AA-262242109B01}"/>
              </a:ext>
            </a:extLst>
          </p:cNvPr>
          <p:cNvSpPr/>
          <p:nvPr/>
        </p:nvSpPr>
        <p:spPr>
          <a:xfrm>
            <a:off x="588263" y="221727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Problem formulation/ideation</a:t>
            </a:r>
          </a:p>
        </p:txBody>
      </p:sp>
      <p:sp>
        <p:nvSpPr>
          <p:cNvPr id="80" name="Rectangle: Rounded Corners 79">
            <a:extLst>
              <a:ext uri="{FF2B5EF4-FFF2-40B4-BE49-F238E27FC236}">
                <a16:creationId xmlns:a16="http://schemas.microsoft.com/office/drawing/2014/main" id="{38A0A5BA-9E3A-E9F3-FC73-373BFF991162}"/>
              </a:ext>
            </a:extLst>
          </p:cNvPr>
          <p:cNvSpPr/>
          <p:nvPr/>
        </p:nvSpPr>
        <p:spPr>
          <a:xfrm>
            <a:off x="2839973" y="3482288"/>
            <a:ext cx="2011680" cy="704088"/>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Data discovery and pre-processing</a:t>
            </a:r>
          </a:p>
        </p:txBody>
      </p:sp>
      <p:sp>
        <p:nvSpPr>
          <p:cNvPr id="81" name="Rectangle: Rounded Corners 80">
            <a:extLst>
              <a:ext uri="{FF2B5EF4-FFF2-40B4-BE49-F238E27FC236}">
                <a16:creationId xmlns:a16="http://schemas.microsoft.com/office/drawing/2014/main" id="{6C2A7732-24A8-8364-FB1D-4CF81BE648F5}"/>
              </a:ext>
            </a:extLst>
          </p:cNvPr>
          <p:cNvSpPr/>
          <p:nvPr/>
        </p:nvSpPr>
        <p:spPr>
          <a:xfrm>
            <a:off x="5091683" y="221727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Experiment </a:t>
            </a:r>
            <a:b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and Model</a:t>
            </a:r>
          </a:p>
        </p:txBody>
      </p:sp>
      <p:sp>
        <p:nvSpPr>
          <p:cNvPr id="82" name="Rectangle: Rounded Corners 81">
            <a:extLst>
              <a:ext uri="{FF2B5EF4-FFF2-40B4-BE49-F238E27FC236}">
                <a16:creationId xmlns:a16="http://schemas.microsoft.com/office/drawing/2014/main" id="{E565A7D9-3673-0262-A192-3CEF5395D1FE}"/>
              </a:ext>
            </a:extLst>
          </p:cNvPr>
          <p:cNvSpPr/>
          <p:nvPr/>
        </p:nvSpPr>
        <p:spPr>
          <a:xfrm>
            <a:off x="7343393" y="3494353"/>
            <a:ext cx="2011680" cy="704088"/>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Enrich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Operationalize</a:t>
            </a:r>
          </a:p>
        </p:txBody>
      </p:sp>
      <p:sp>
        <p:nvSpPr>
          <p:cNvPr id="83" name="Rectangle: Rounded Corners 82">
            <a:extLst>
              <a:ext uri="{FF2B5EF4-FFF2-40B4-BE49-F238E27FC236}">
                <a16:creationId xmlns:a16="http://schemas.microsoft.com/office/drawing/2014/main" id="{825B32E7-D2FD-5598-BD1E-FDFB96CD2C52}"/>
              </a:ext>
            </a:extLst>
          </p:cNvPr>
          <p:cNvSpPr/>
          <p:nvPr/>
        </p:nvSpPr>
        <p:spPr>
          <a:xfrm>
            <a:off x="9595103" y="221727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Insight</a:t>
            </a:r>
          </a:p>
        </p:txBody>
      </p:sp>
      <p:grpSp>
        <p:nvGrpSpPr>
          <p:cNvPr id="84" name="Group 83">
            <a:extLst>
              <a:ext uri="{FF2B5EF4-FFF2-40B4-BE49-F238E27FC236}">
                <a16:creationId xmlns:a16="http://schemas.microsoft.com/office/drawing/2014/main" id="{303BE800-5597-EABC-DFB3-455D71B7AE45}"/>
              </a:ext>
              <a:ext uri="{C183D7F6-B498-43B3-948B-1728B52AA6E4}">
                <adec:decorative xmlns:adec="http://schemas.microsoft.com/office/drawing/2017/decorative" val="1"/>
              </a:ext>
            </a:extLst>
          </p:cNvPr>
          <p:cNvGrpSpPr/>
          <p:nvPr/>
        </p:nvGrpSpPr>
        <p:grpSpPr>
          <a:xfrm>
            <a:off x="5084698" y="3104589"/>
            <a:ext cx="2022605" cy="2263146"/>
            <a:chOff x="5084698" y="3427317"/>
            <a:chExt cx="2022605" cy="2263146"/>
          </a:xfrm>
        </p:grpSpPr>
        <p:grpSp>
          <p:nvGrpSpPr>
            <p:cNvPr id="85" name="Group 84">
              <a:extLst>
                <a:ext uri="{FF2B5EF4-FFF2-40B4-BE49-F238E27FC236}">
                  <a16:creationId xmlns:a16="http://schemas.microsoft.com/office/drawing/2014/main" id="{7F6E5B84-2177-AFA0-BCC3-C82F5F073351}"/>
                </a:ext>
                <a:ext uri="{C183D7F6-B498-43B3-948B-1728B52AA6E4}">
                  <adec:decorative xmlns:adec="http://schemas.microsoft.com/office/drawing/2017/decorative" val="1"/>
                </a:ext>
              </a:extLst>
            </p:cNvPr>
            <p:cNvGrpSpPr/>
            <p:nvPr/>
          </p:nvGrpSpPr>
          <p:grpSpPr>
            <a:xfrm>
              <a:off x="5377219" y="3427317"/>
              <a:ext cx="1437562" cy="2263146"/>
              <a:chOff x="5350363" y="3427317"/>
              <a:chExt cx="1437562" cy="2263146"/>
            </a:xfrm>
          </p:grpSpPr>
          <p:sp>
            <p:nvSpPr>
              <p:cNvPr id="90" name="Arrow: U-Turn 89">
                <a:extLst>
                  <a:ext uri="{FF2B5EF4-FFF2-40B4-BE49-F238E27FC236}">
                    <a16:creationId xmlns:a16="http://schemas.microsoft.com/office/drawing/2014/main" id="{591DDCBC-CEDC-D932-C7D5-02078BFDC2F3}"/>
                  </a:ext>
                </a:extLst>
              </p:cNvPr>
              <p:cNvSpPr/>
              <p:nvPr/>
            </p:nvSpPr>
            <p:spPr>
              <a:xfrm>
                <a:off x="5404075" y="3427317"/>
                <a:ext cx="1383850" cy="1097280"/>
              </a:xfrm>
              <a:prstGeom prst="uturnArrow">
                <a:avLst>
                  <a:gd name="adj1" fmla="val 5434"/>
                  <a:gd name="adj2" fmla="val 8823"/>
                  <a:gd name="adj3" fmla="val 17639"/>
                  <a:gd name="adj4" fmla="val 43750"/>
                  <a:gd name="adj5" fmla="val 10000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Arrow: U-Turn 90">
                <a:extLst>
                  <a:ext uri="{FF2B5EF4-FFF2-40B4-BE49-F238E27FC236}">
                    <a16:creationId xmlns:a16="http://schemas.microsoft.com/office/drawing/2014/main" id="{B0352075-AC50-AB89-C639-2CA1DACD4034}"/>
                  </a:ext>
                </a:extLst>
              </p:cNvPr>
              <p:cNvSpPr/>
              <p:nvPr/>
            </p:nvSpPr>
            <p:spPr>
              <a:xfrm rot="10800000">
                <a:off x="5350363" y="4593183"/>
                <a:ext cx="1380744" cy="1097280"/>
              </a:xfrm>
              <a:prstGeom prst="uturnArrow">
                <a:avLst>
                  <a:gd name="adj1" fmla="val 5434"/>
                  <a:gd name="adj2" fmla="val 8823"/>
                  <a:gd name="adj3" fmla="val 17639"/>
                  <a:gd name="adj4" fmla="val 43750"/>
                  <a:gd name="adj5" fmla="val 10000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6" name="Rectangle: Rounded Corners 85">
              <a:extLst>
                <a:ext uri="{FF2B5EF4-FFF2-40B4-BE49-F238E27FC236}">
                  <a16:creationId xmlns:a16="http://schemas.microsoft.com/office/drawing/2014/main" id="{2C7A63E7-634F-AC4D-249A-A09AD26413B2}"/>
                </a:ext>
              </a:extLst>
            </p:cNvPr>
            <p:cNvSpPr/>
            <p:nvPr/>
          </p:nvSpPr>
          <p:spPr>
            <a:xfrm>
              <a:off x="5084698" y="3778027"/>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Prepare</a:t>
              </a:r>
            </a:p>
          </p:txBody>
        </p:sp>
        <p:sp>
          <p:nvSpPr>
            <p:cNvPr id="87" name="Rectangle: Rounded Corners 86">
              <a:extLst>
                <a:ext uri="{FF2B5EF4-FFF2-40B4-BE49-F238E27FC236}">
                  <a16:creationId xmlns:a16="http://schemas.microsoft.com/office/drawing/2014/main" id="{57F0BE24-A74B-3E59-34E9-8E75583A6DBD}"/>
                </a:ext>
              </a:extLst>
            </p:cNvPr>
            <p:cNvSpPr/>
            <p:nvPr/>
          </p:nvSpPr>
          <p:spPr>
            <a:xfrm>
              <a:off x="6213869" y="3778027"/>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Model</a:t>
              </a:r>
            </a:p>
          </p:txBody>
        </p:sp>
        <p:sp>
          <p:nvSpPr>
            <p:cNvPr id="88" name="Rectangle: Rounded Corners 87">
              <a:extLst>
                <a:ext uri="{FF2B5EF4-FFF2-40B4-BE49-F238E27FC236}">
                  <a16:creationId xmlns:a16="http://schemas.microsoft.com/office/drawing/2014/main" id="{74276660-545F-8038-4B6B-3EFAE89CDE8D}"/>
                </a:ext>
              </a:extLst>
            </p:cNvPr>
            <p:cNvSpPr/>
            <p:nvPr/>
          </p:nvSpPr>
          <p:spPr>
            <a:xfrm>
              <a:off x="5084698" y="5108806"/>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Explore</a:t>
              </a:r>
            </a:p>
          </p:txBody>
        </p:sp>
        <p:sp>
          <p:nvSpPr>
            <p:cNvPr id="89" name="Rectangle: Rounded Corners 88">
              <a:extLst>
                <a:ext uri="{FF2B5EF4-FFF2-40B4-BE49-F238E27FC236}">
                  <a16:creationId xmlns:a16="http://schemas.microsoft.com/office/drawing/2014/main" id="{097BFE59-DC7E-1E80-CC4D-30EE513ECBE4}"/>
                </a:ext>
              </a:extLst>
            </p:cNvPr>
            <p:cNvSpPr/>
            <p:nvPr/>
          </p:nvSpPr>
          <p:spPr>
            <a:xfrm>
              <a:off x="6228709" y="5108806"/>
              <a:ext cx="878594" cy="230947"/>
            </a:xfrm>
            <a:prstGeom prst="roundRect">
              <a:avLst/>
            </a:prstGeom>
            <a:solidFill>
              <a:srgbClr val="C03BC4"/>
            </a:soli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Evaluate</a:t>
              </a:r>
            </a:p>
          </p:txBody>
        </p:sp>
      </p:grpSp>
      <p:cxnSp>
        <p:nvCxnSpPr>
          <p:cNvPr id="92" name="Connector: Elbow 91">
            <a:extLst>
              <a:ext uri="{FF2B5EF4-FFF2-40B4-BE49-F238E27FC236}">
                <a16:creationId xmlns:a16="http://schemas.microsoft.com/office/drawing/2014/main" id="{3E795103-5CDF-39C4-4C7C-6623EEE534A0}"/>
              </a:ext>
              <a:ext uri="{C183D7F6-B498-43B3-948B-1728B52AA6E4}">
                <adec:decorative xmlns:adec="http://schemas.microsoft.com/office/drawing/2017/decorative" val="1"/>
              </a:ext>
            </a:extLst>
          </p:cNvPr>
          <p:cNvCxnSpPr>
            <a:cxnSpLocks/>
          </p:cNvCxnSpPr>
          <p:nvPr/>
        </p:nvCxnSpPr>
        <p:spPr>
          <a:xfrm rot="16200000" flipH="1">
            <a:off x="1760554" y="2754912"/>
            <a:ext cx="912969" cy="1245870"/>
          </a:xfrm>
          <a:prstGeom prst="bentConnector2">
            <a:avLst/>
          </a:prstGeom>
          <a:ln>
            <a:prstDash val="solid"/>
            <a:tailEnd type="arrow"/>
          </a:ln>
        </p:spPr>
        <p:style>
          <a:lnRef idx="1">
            <a:schemeClr val="dk1"/>
          </a:lnRef>
          <a:fillRef idx="0">
            <a:schemeClr val="dk1"/>
          </a:fillRef>
          <a:effectRef idx="0">
            <a:schemeClr val="dk1"/>
          </a:effectRef>
          <a:fontRef idx="minor">
            <a:schemeClr val="tx1"/>
          </a:fontRef>
        </p:style>
      </p:cxnSp>
      <p:cxnSp>
        <p:nvCxnSpPr>
          <p:cNvPr id="93" name="Connector: Elbow 92">
            <a:extLst>
              <a:ext uri="{FF2B5EF4-FFF2-40B4-BE49-F238E27FC236}">
                <a16:creationId xmlns:a16="http://schemas.microsoft.com/office/drawing/2014/main" id="{04CF0CC1-773D-4241-24D3-D6A2F1A7532C}"/>
              </a:ext>
              <a:ext uri="{C183D7F6-B498-43B3-948B-1728B52AA6E4}">
                <adec:decorative xmlns:adec="http://schemas.microsoft.com/office/drawing/2017/decorative" val="1"/>
              </a:ext>
            </a:extLst>
          </p:cNvPr>
          <p:cNvCxnSpPr>
            <a:cxnSpLocks/>
            <a:stCxn id="80" idx="3"/>
            <a:endCxn id="81" idx="1"/>
          </p:cNvCxnSpPr>
          <p:nvPr/>
        </p:nvCxnSpPr>
        <p:spPr>
          <a:xfrm flipV="1">
            <a:off x="4851653" y="2569318"/>
            <a:ext cx="240030" cy="1265014"/>
          </a:xfrm>
          <a:prstGeom prst="bentConnector3">
            <a:avLst>
              <a:gd name="adj1" fmla="val 50000"/>
            </a:avLst>
          </a:prstGeom>
          <a:ln>
            <a:prstDash val="solid"/>
            <a:tailEnd type="arrow"/>
          </a:ln>
        </p:spPr>
        <p:style>
          <a:lnRef idx="1">
            <a:schemeClr val="dk1"/>
          </a:lnRef>
          <a:fillRef idx="0">
            <a:schemeClr val="dk1"/>
          </a:fillRef>
          <a:effectRef idx="0">
            <a:schemeClr val="dk1"/>
          </a:effectRef>
          <a:fontRef idx="minor">
            <a:schemeClr val="tx1"/>
          </a:fontRef>
        </p:style>
      </p:cxnSp>
      <p:cxnSp>
        <p:nvCxnSpPr>
          <p:cNvPr id="94" name="Connector: Elbow 93">
            <a:extLst>
              <a:ext uri="{FF2B5EF4-FFF2-40B4-BE49-F238E27FC236}">
                <a16:creationId xmlns:a16="http://schemas.microsoft.com/office/drawing/2014/main" id="{C0899EE2-7364-F200-4191-4A70A6DC4C51}"/>
              </a:ext>
              <a:ext uri="{C183D7F6-B498-43B3-948B-1728B52AA6E4}">
                <adec:decorative xmlns:adec="http://schemas.microsoft.com/office/drawing/2017/decorative" val="1"/>
              </a:ext>
            </a:extLst>
          </p:cNvPr>
          <p:cNvCxnSpPr>
            <a:cxnSpLocks/>
            <a:stCxn id="81" idx="3"/>
            <a:endCxn id="82" idx="1"/>
          </p:cNvCxnSpPr>
          <p:nvPr/>
        </p:nvCxnSpPr>
        <p:spPr>
          <a:xfrm>
            <a:off x="7103363" y="2569318"/>
            <a:ext cx="240030" cy="1277079"/>
          </a:xfrm>
          <a:prstGeom prst="bentConnector3">
            <a:avLst>
              <a:gd name="adj1" fmla="val 50000"/>
            </a:avLst>
          </a:prstGeom>
          <a:ln>
            <a:prstDash val="solid"/>
            <a:tailEnd type="arrow"/>
          </a:ln>
        </p:spPr>
        <p:style>
          <a:lnRef idx="1">
            <a:schemeClr val="dk1"/>
          </a:lnRef>
          <a:fillRef idx="0">
            <a:schemeClr val="dk1"/>
          </a:fillRef>
          <a:effectRef idx="0">
            <a:schemeClr val="dk1"/>
          </a:effectRef>
          <a:fontRef idx="minor">
            <a:schemeClr val="tx1"/>
          </a:fontRef>
        </p:style>
      </p:cxnSp>
      <p:cxnSp>
        <p:nvCxnSpPr>
          <p:cNvPr id="95" name="Connector: Elbow 94">
            <a:extLst>
              <a:ext uri="{FF2B5EF4-FFF2-40B4-BE49-F238E27FC236}">
                <a16:creationId xmlns:a16="http://schemas.microsoft.com/office/drawing/2014/main" id="{E3C7C2BF-FA42-12B7-617E-76A9FD43DA55}"/>
              </a:ext>
              <a:ext uri="{C183D7F6-B498-43B3-948B-1728B52AA6E4}">
                <adec:decorative xmlns:adec="http://schemas.microsoft.com/office/drawing/2017/decorative" val="1"/>
              </a:ext>
            </a:extLst>
          </p:cNvPr>
          <p:cNvCxnSpPr>
            <a:cxnSpLocks/>
            <a:stCxn id="82" idx="3"/>
            <a:endCxn id="83" idx="2"/>
          </p:cNvCxnSpPr>
          <p:nvPr/>
        </p:nvCxnSpPr>
        <p:spPr>
          <a:xfrm flipV="1">
            <a:off x="9355073" y="2921363"/>
            <a:ext cx="1245870" cy="925034"/>
          </a:xfrm>
          <a:prstGeom prst="bentConnector2">
            <a:avLst/>
          </a:prstGeom>
          <a:ln>
            <a:prstDash val="solid"/>
            <a:tailEnd type="arrow"/>
          </a:ln>
        </p:spPr>
        <p:style>
          <a:lnRef idx="1">
            <a:schemeClr val="dk1"/>
          </a:lnRef>
          <a:fillRef idx="0">
            <a:schemeClr val="dk1"/>
          </a:fillRef>
          <a:effectRef idx="0">
            <a:schemeClr val="dk1"/>
          </a:effectRef>
          <a:fontRef idx="minor">
            <a:schemeClr val="tx1"/>
          </a:fontRef>
        </p:style>
      </p:cxnSp>
      <p:grpSp>
        <p:nvGrpSpPr>
          <p:cNvPr id="2080" name="Group 2079">
            <a:extLst>
              <a:ext uri="{FF2B5EF4-FFF2-40B4-BE49-F238E27FC236}">
                <a16:creationId xmlns:a16="http://schemas.microsoft.com/office/drawing/2014/main" id="{B01E8D84-5A91-4316-83B6-BDF8A8E6CB1A}"/>
              </a:ext>
              <a:ext uri="{C183D7F6-B498-43B3-948B-1728B52AA6E4}">
                <adec:decorative xmlns:adec="http://schemas.microsoft.com/office/drawing/2017/decorative" val="1"/>
              </a:ext>
            </a:extLst>
          </p:cNvPr>
          <p:cNvGrpSpPr/>
          <p:nvPr/>
        </p:nvGrpSpPr>
        <p:grpSpPr>
          <a:xfrm>
            <a:off x="1292811" y="1415251"/>
            <a:ext cx="602584" cy="602584"/>
            <a:chOff x="1829536" y="1707436"/>
            <a:chExt cx="602584" cy="602584"/>
          </a:xfrm>
        </p:grpSpPr>
        <p:sp>
          <p:nvSpPr>
            <p:cNvPr id="2081" name="Oval 2080">
              <a:extLst>
                <a:ext uri="{FF2B5EF4-FFF2-40B4-BE49-F238E27FC236}">
                  <a16:creationId xmlns:a16="http://schemas.microsoft.com/office/drawing/2014/main" id="{42B6CA17-3C56-89B4-039B-ACC64FE4E393}"/>
                </a:ext>
              </a:extLst>
            </p:cNvPr>
            <p:cNvSpPr/>
            <p:nvPr/>
          </p:nvSpPr>
          <p:spPr bwMode="auto">
            <a:xfrm>
              <a:off x="1829536" y="1707436"/>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2082" name="Group 4">
              <a:extLst>
                <a:ext uri="{FF2B5EF4-FFF2-40B4-BE49-F238E27FC236}">
                  <a16:creationId xmlns:a16="http://schemas.microsoft.com/office/drawing/2014/main" id="{62374E5E-51FA-EFED-EFF5-C4B684CB94B2}"/>
                </a:ext>
                <a:ext uri="{C183D7F6-B498-43B3-948B-1728B52AA6E4}">
                  <adec:decorative xmlns:adec="http://schemas.microsoft.com/office/drawing/2017/decorative" val="1"/>
                </a:ext>
              </a:extLst>
            </p:cNvPr>
            <p:cNvGrpSpPr>
              <a:grpSpLocks noChangeAspect="1"/>
            </p:cNvGrpSpPr>
            <p:nvPr/>
          </p:nvGrpSpPr>
          <p:grpSpPr bwMode="auto">
            <a:xfrm>
              <a:off x="2015663" y="1830184"/>
              <a:ext cx="230330" cy="357088"/>
              <a:chOff x="1061" y="1188"/>
              <a:chExt cx="149" cy="231"/>
            </a:xfrm>
            <a:solidFill>
              <a:schemeClr val="bg1"/>
            </a:solidFill>
          </p:grpSpPr>
          <p:sp>
            <p:nvSpPr>
              <p:cNvPr id="2083" name="Freeform 5">
                <a:extLst>
                  <a:ext uri="{FF2B5EF4-FFF2-40B4-BE49-F238E27FC236}">
                    <a16:creationId xmlns:a16="http://schemas.microsoft.com/office/drawing/2014/main" id="{E7FD5837-3E7C-99EF-EDBC-A2FB789C3B4A}"/>
                  </a:ext>
                </a:extLst>
              </p:cNvPr>
              <p:cNvSpPr>
                <a:spLocks/>
              </p:cNvSpPr>
              <p:nvPr/>
            </p:nvSpPr>
            <p:spPr bwMode="auto">
              <a:xfrm>
                <a:off x="1061" y="1188"/>
                <a:ext cx="149" cy="182"/>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grpFill/>
              <a:ln w="51197"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2084" name="Freeform 6">
                <a:extLst>
                  <a:ext uri="{FF2B5EF4-FFF2-40B4-BE49-F238E27FC236}">
                    <a16:creationId xmlns:a16="http://schemas.microsoft.com/office/drawing/2014/main" id="{66156AC5-A7AB-C408-4D1A-61B95B69B149}"/>
                  </a:ext>
                </a:extLst>
              </p:cNvPr>
              <p:cNvSpPr>
                <a:spLocks/>
              </p:cNvSpPr>
              <p:nvPr/>
            </p:nvSpPr>
            <p:spPr bwMode="auto">
              <a:xfrm>
                <a:off x="1110" y="1386"/>
                <a:ext cx="50" cy="33"/>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grpFill/>
              <a:ln w="51197"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grpSp>
      <p:grpSp>
        <p:nvGrpSpPr>
          <p:cNvPr id="2085" name="Group 2084">
            <a:extLst>
              <a:ext uri="{FF2B5EF4-FFF2-40B4-BE49-F238E27FC236}">
                <a16:creationId xmlns:a16="http://schemas.microsoft.com/office/drawing/2014/main" id="{49BFAA30-9E67-A910-FF2C-0F602DF39CA6}"/>
              </a:ext>
              <a:ext uri="{C183D7F6-B498-43B3-948B-1728B52AA6E4}">
                <adec:decorative xmlns:adec="http://schemas.microsoft.com/office/drawing/2017/decorative" val="1"/>
              </a:ext>
            </a:extLst>
          </p:cNvPr>
          <p:cNvGrpSpPr/>
          <p:nvPr/>
        </p:nvGrpSpPr>
        <p:grpSpPr>
          <a:xfrm>
            <a:off x="3544521" y="2730386"/>
            <a:ext cx="602584" cy="602584"/>
            <a:chOff x="3544521" y="3053114"/>
            <a:chExt cx="602584" cy="602584"/>
          </a:xfrm>
        </p:grpSpPr>
        <p:sp>
          <p:nvSpPr>
            <p:cNvPr id="2086" name="Oval 2085">
              <a:extLst>
                <a:ext uri="{FF2B5EF4-FFF2-40B4-BE49-F238E27FC236}">
                  <a16:creationId xmlns:a16="http://schemas.microsoft.com/office/drawing/2014/main" id="{40A4CA88-F087-EE05-4551-F7648E1AA6B8}"/>
                </a:ext>
              </a:extLst>
            </p:cNvPr>
            <p:cNvSpPr/>
            <p:nvPr/>
          </p:nvSpPr>
          <p:spPr bwMode="auto">
            <a:xfrm>
              <a:off x="3544521" y="3053114"/>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2087" name="Group 2086">
              <a:extLst>
                <a:ext uri="{FF2B5EF4-FFF2-40B4-BE49-F238E27FC236}">
                  <a16:creationId xmlns:a16="http://schemas.microsoft.com/office/drawing/2014/main" id="{048C0F5D-1A1A-0EE0-A0C4-A38173700B28}"/>
                </a:ext>
              </a:extLst>
            </p:cNvPr>
            <p:cNvGrpSpPr/>
            <p:nvPr/>
          </p:nvGrpSpPr>
          <p:grpSpPr>
            <a:xfrm>
              <a:off x="3669699" y="3193457"/>
              <a:ext cx="359183" cy="342760"/>
              <a:chOff x="11256963" y="3171825"/>
              <a:chExt cx="398956" cy="380715"/>
            </a:xfrm>
            <a:solidFill>
              <a:schemeClr val="bg1"/>
            </a:solidFill>
          </p:grpSpPr>
          <p:grpSp>
            <p:nvGrpSpPr>
              <p:cNvPr id="2088" name="Group 2087">
                <a:extLst>
                  <a:ext uri="{FF2B5EF4-FFF2-40B4-BE49-F238E27FC236}">
                    <a16:creationId xmlns:a16="http://schemas.microsoft.com/office/drawing/2014/main" id="{BC77E79E-01C6-4AE8-CC47-1C5C5C02DDC5}"/>
                  </a:ext>
                </a:extLst>
              </p:cNvPr>
              <p:cNvGrpSpPr/>
              <p:nvPr/>
            </p:nvGrpSpPr>
            <p:grpSpPr>
              <a:xfrm>
                <a:off x="11387196" y="3276655"/>
                <a:ext cx="268723" cy="275885"/>
                <a:chOff x="1053582" y="1859378"/>
                <a:chExt cx="554836" cy="569624"/>
              </a:xfrm>
              <a:grpFill/>
            </p:grpSpPr>
            <p:sp>
              <p:nvSpPr>
                <p:cNvPr id="2093" name="Graphic 2">
                  <a:extLst>
                    <a:ext uri="{FF2B5EF4-FFF2-40B4-BE49-F238E27FC236}">
                      <a16:creationId xmlns:a16="http://schemas.microsoft.com/office/drawing/2014/main" id="{2F7BF56A-D764-E705-DFF5-BB5531F2EE64}"/>
                    </a:ext>
                  </a:extLst>
                </p:cNvPr>
                <p:cNvSpPr/>
                <p:nvPr/>
              </p:nvSpPr>
              <p:spPr>
                <a:xfrm>
                  <a:off x="1136346" y="2157687"/>
                  <a:ext cx="179903" cy="185727"/>
                </a:xfrm>
                <a:custGeom>
                  <a:avLst/>
                  <a:gdLst>
                    <a:gd name="connsiteX0" fmla="*/ 0 w 179903"/>
                    <a:gd name="connsiteY0" fmla="*/ 146252 h 185727"/>
                    <a:gd name="connsiteX1" fmla="*/ 139134 w 179903"/>
                    <a:gd name="connsiteY1" fmla="*/ 0 h 185727"/>
                    <a:gd name="connsiteX2" fmla="*/ 179903 w 179903"/>
                    <a:gd name="connsiteY2" fmla="*/ 39475 h 185727"/>
                    <a:gd name="connsiteX3" fmla="*/ 40769 w 179903"/>
                    <a:gd name="connsiteY3" fmla="*/ 185727 h 185727"/>
                    <a:gd name="connsiteX4" fmla="*/ 0 w 179903"/>
                    <a:gd name="connsiteY4" fmla="*/ 146252 h 185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03" h="185727">
                      <a:moveTo>
                        <a:pt x="0" y="146252"/>
                      </a:moveTo>
                      <a:lnTo>
                        <a:pt x="139134" y="0"/>
                      </a:lnTo>
                      <a:lnTo>
                        <a:pt x="179903" y="39475"/>
                      </a:lnTo>
                      <a:lnTo>
                        <a:pt x="40769" y="185727"/>
                      </a:lnTo>
                      <a:lnTo>
                        <a:pt x="0" y="146252"/>
                      </a:lnTo>
                      <a:close/>
                    </a:path>
                  </a:pathLst>
                </a:custGeom>
                <a:grp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94" name="Graphic 2">
                  <a:extLst>
                    <a:ext uri="{FF2B5EF4-FFF2-40B4-BE49-F238E27FC236}">
                      <a16:creationId xmlns:a16="http://schemas.microsoft.com/office/drawing/2014/main" id="{F317B5E1-C9F5-BA33-0C3C-24FB402DF49F}"/>
                    </a:ext>
                  </a:extLst>
                </p:cNvPr>
                <p:cNvSpPr/>
                <p:nvPr/>
              </p:nvSpPr>
              <p:spPr>
                <a:xfrm>
                  <a:off x="1198806" y="1859378"/>
                  <a:ext cx="409612" cy="410084"/>
                </a:xfrm>
                <a:custGeom>
                  <a:avLst/>
                  <a:gdLst>
                    <a:gd name="connsiteX0" fmla="*/ 314172 w 409612"/>
                    <a:gd name="connsiteY0" fmla="*/ 378553 h 410084"/>
                    <a:gd name="connsiteX1" fmla="*/ 378238 w 409612"/>
                    <a:gd name="connsiteY1" fmla="*/ 95756 h 410084"/>
                    <a:gd name="connsiteX2" fmla="*/ 95441 w 409612"/>
                    <a:gd name="connsiteY2" fmla="*/ 31690 h 410084"/>
                    <a:gd name="connsiteX3" fmla="*/ 31375 w 409612"/>
                    <a:gd name="connsiteY3" fmla="*/ 314487 h 410084"/>
                    <a:gd name="connsiteX4" fmla="*/ 314172 w 409612"/>
                    <a:gd name="connsiteY4" fmla="*/ 378553 h 410084"/>
                    <a:gd name="connsiteX5" fmla="*/ 82498 w 409612"/>
                    <a:gd name="connsiteY5" fmla="*/ 282130 h 410084"/>
                    <a:gd name="connsiteX6" fmla="*/ 127150 w 409612"/>
                    <a:gd name="connsiteY6" fmla="*/ 82813 h 410084"/>
                    <a:gd name="connsiteX7" fmla="*/ 230045 w 409612"/>
                    <a:gd name="connsiteY7" fmla="*/ 63399 h 410084"/>
                    <a:gd name="connsiteX8" fmla="*/ 326468 w 409612"/>
                    <a:gd name="connsiteY8" fmla="*/ 128113 h 410084"/>
                    <a:gd name="connsiteX9" fmla="*/ 281815 w 409612"/>
                    <a:gd name="connsiteY9" fmla="*/ 327430 h 410084"/>
                    <a:gd name="connsiteX10" fmla="*/ 166626 w 409612"/>
                    <a:gd name="connsiteY10" fmla="*/ 344255 h 410084"/>
                    <a:gd name="connsiteX11" fmla="*/ 82498 w 409612"/>
                    <a:gd name="connsiteY11" fmla="*/ 282130 h 41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612" h="410084">
                      <a:moveTo>
                        <a:pt x="314172" y="378553"/>
                      </a:moveTo>
                      <a:cubicBezTo>
                        <a:pt x="409301" y="318370"/>
                        <a:pt x="438422" y="192179"/>
                        <a:pt x="378238" y="95756"/>
                      </a:cubicBezTo>
                      <a:cubicBezTo>
                        <a:pt x="318055" y="-667"/>
                        <a:pt x="191864" y="-28494"/>
                        <a:pt x="95441" y="31690"/>
                      </a:cubicBezTo>
                      <a:cubicBezTo>
                        <a:pt x="312" y="91873"/>
                        <a:pt x="-28809" y="218064"/>
                        <a:pt x="31375" y="314487"/>
                      </a:cubicBezTo>
                      <a:cubicBezTo>
                        <a:pt x="92852" y="410263"/>
                        <a:pt x="219043" y="438737"/>
                        <a:pt x="314172" y="378553"/>
                      </a:cubicBezTo>
                      <a:close/>
                      <a:moveTo>
                        <a:pt x="82498" y="282130"/>
                      </a:moveTo>
                      <a:cubicBezTo>
                        <a:pt x="39787" y="214828"/>
                        <a:pt x="60496" y="125524"/>
                        <a:pt x="127150" y="82813"/>
                      </a:cubicBezTo>
                      <a:cubicBezTo>
                        <a:pt x="158860" y="62752"/>
                        <a:pt x="195747" y="56928"/>
                        <a:pt x="230045" y="63399"/>
                      </a:cubicBezTo>
                      <a:cubicBezTo>
                        <a:pt x="268873" y="69871"/>
                        <a:pt x="303818" y="91873"/>
                        <a:pt x="326468" y="128113"/>
                      </a:cubicBezTo>
                      <a:cubicBezTo>
                        <a:pt x="369178" y="195414"/>
                        <a:pt x="349117" y="284719"/>
                        <a:pt x="281815" y="327430"/>
                      </a:cubicBezTo>
                      <a:cubicBezTo>
                        <a:pt x="246223" y="350079"/>
                        <a:pt x="204806" y="354609"/>
                        <a:pt x="166626" y="344255"/>
                      </a:cubicBezTo>
                      <a:cubicBezTo>
                        <a:pt x="133622" y="335842"/>
                        <a:pt x="103206" y="313840"/>
                        <a:pt x="82498" y="282130"/>
                      </a:cubicBezTo>
                      <a:close/>
                    </a:path>
                  </a:pathLst>
                </a:custGeom>
                <a:grp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95" name="Graphic 2">
                  <a:extLst>
                    <a:ext uri="{FF2B5EF4-FFF2-40B4-BE49-F238E27FC236}">
                      <a16:creationId xmlns:a16="http://schemas.microsoft.com/office/drawing/2014/main" id="{8410BA71-6E34-5998-2D19-54387CF1DD6A}"/>
                    </a:ext>
                  </a:extLst>
                </p:cNvPr>
                <p:cNvSpPr/>
                <p:nvPr/>
              </p:nvSpPr>
              <p:spPr>
                <a:xfrm>
                  <a:off x="1053582" y="2237284"/>
                  <a:ext cx="187600" cy="191718"/>
                </a:xfrm>
                <a:custGeom>
                  <a:avLst/>
                  <a:gdLst>
                    <a:gd name="connsiteX0" fmla="*/ 10285 w 187600"/>
                    <a:gd name="connsiteY0" fmla="*/ 127485 h 191718"/>
                    <a:gd name="connsiteX1" fmla="*/ 132594 w 187600"/>
                    <a:gd name="connsiteY1" fmla="*/ 0 h 191718"/>
                    <a:gd name="connsiteX2" fmla="*/ 187600 w 187600"/>
                    <a:gd name="connsiteY2" fmla="*/ 52418 h 191718"/>
                    <a:gd name="connsiteX3" fmla="*/ 64645 w 187600"/>
                    <a:gd name="connsiteY3" fmla="*/ 179903 h 191718"/>
                    <a:gd name="connsiteX4" fmla="*/ 11580 w 187600"/>
                    <a:gd name="connsiteY4" fmla="*/ 181197 h 191718"/>
                    <a:gd name="connsiteX5" fmla="*/ 10285 w 187600"/>
                    <a:gd name="connsiteY5" fmla="*/ 127485 h 19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600" h="191718">
                      <a:moveTo>
                        <a:pt x="10285" y="127485"/>
                      </a:moveTo>
                      <a:lnTo>
                        <a:pt x="132594" y="0"/>
                      </a:lnTo>
                      <a:lnTo>
                        <a:pt x="187600" y="52418"/>
                      </a:lnTo>
                      <a:lnTo>
                        <a:pt x="64645" y="179903"/>
                      </a:lnTo>
                      <a:cubicBezTo>
                        <a:pt x="49761" y="195434"/>
                        <a:pt x="25817" y="195434"/>
                        <a:pt x="11580" y="181197"/>
                      </a:cubicBezTo>
                      <a:cubicBezTo>
                        <a:pt x="-3304" y="166960"/>
                        <a:pt x="-3952" y="143017"/>
                        <a:pt x="10285" y="127485"/>
                      </a:cubicBezTo>
                      <a:close/>
                    </a:path>
                  </a:pathLst>
                </a:custGeom>
                <a:grp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2089" name="Freeform 196">
                <a:extLst>
                  <a:ext uri="{FF2B5EF4-FFF2-40B4-BE49-F238E27FC236}">
                    <a16:creationId xmlns:a16="http://schemas.microsoft.com/office/drawing/2014/main" id="{8516A34A-80D8-B907-958C-0365E24C6285}"/>
                  </a:ext>
                </a:extLst>
              </p:cNvPr>
              <p:cNvSpPr>
                <a:spLocks/>
              </p:cNvSpPr>
              <p:nvPr/>
            </p:nvSpPr>
            <p:spPr bwMode="auto">
              <a:xfrm>
                <a:off x="11256963" y="3171825"/>
                <a:ext cx="330200" cy="220662"/>
              </a:xfrm>
              <a:custGeom>
                <a:avLst/>
                <a:gdLst>
                  <a:gd name="T0" fmla="*/ 118 w 224"/>
                  <a:gd name="T1" fmla="*/ 134 h 150"/>
                  <a:gd name="T2" fmla="*/ 198 w 224"/>
                  <a:gd name="T3" fmla="*/ 54 h 150"/>
                  <a:gd name="T4" fmla="*/ 224 w 224"/>
                  <a:gd name="T5" fmla="*/ 58 h 150"/>
                  <a:gd name="T6" fmla="*/ 224 w 224"/>
                  <a:gd name="T7" fmla="*/ 0 h 150"/>
                  <a:gd name="T8" fmla="*/ 0 w 224"/>
                  <a:gd name="T9" fmla="*/ 0 h 150"/>
                  <a:gd name="T10" fmla="*/ 0 w 224"/>
                  <a:gd name="T11" fmla="*/ 150 h 150"/>
                  <a:gd name="T12" fmla="*/ 119 w 224"/>
                  <a:gd name="T13" fmla="*/ 150 h 150"/>
                  <a:gd name="T14" fmla="*/ 118 w 224"/>
                  <a:gd name="T15" fmla="*/ 134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50">
                    <a:moveTo>
                      <a:pt x="118" y="134"/>
                    </a:moveTo>
                    <a:cubicBezTo>
                      <a:pt x="118" y="89"/>
                      <a:pt x="153" y="54"/>
                      <a:pt x="198" y="54"/>
                    </a:cubicBezTo>
                    <a:cubicBezTo>
                      <a:pt x="207" y="54"/>
                      <a:pt x="216" y="55"/>
                      <a:pt x="224" y="58"/>
                    </a:cubicBezTo>
                    <a:cubicBezTo>
                      <a:pt x="224" y="0"/>
                      <a:pt x="224" y="0"/>
                      <a:pt x="224" y="0"/>
                    </a:cubicBezTo>
                    <a:cubicBezTo>
                      <a:pt x="0" y="0"/>
                      <a:pt x="0" y="0"/>
                      <a:pt x="0" y="0"/>
                    </a:cubicBezTo>
                    <a:cubicBezTo>
                      <a:pt x="0" y="150"/>
                      <a:pt x="0" y="150"/>
                      <a:pt x="0" y="150"/>
                    </a:cubicBezTo>
                    <a:cubicBezTo>
                      <a:pt x="119" y="150"/>
                      <a:pt x="119" y="150"/>
                      <a:pt x="119" y="150"/>
                    </a:cubicBezTo>
                    <a:cubicBezTo>
                      <a:pt x="118" y="144"/>
                      <a:pt x="118" y="139"/>
                      <a:pt x="118" y="134"/>
                    </a:cubicBezTo>
                    <a:close/>
                  </a:path>
                </a:pathLst>
              </a:custGeom>
              <a:grpFill/>
              <a:ln w="65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90" name="Rectangle 198">
                <a:extLst>
                  <a:ext uri="{FF2B5EF4-FFF2-40B4-BE49-F238E27FC236}">
                    <a16:creationId xmlns:a16="http://schemas.microsoft.com/office/drawing/2014/main" id="{2F42347B-2933-954E-86CE-35B6B26FCA37}"/>
                  </a:ext>
                </a:extLst>
              </p:cNvPr>
              <p:cNvSpPr>
                <a:spLocks noChangeArrowheads="1"/>
              </p:cNvSpPr>
              <p:nvPr/>
            </p:nvSpPr>
            <p:spPr bwMode="auto">
              <a:xfrm>
                <a:off x="11320463" y="3298825"/>
                <a:ext cx="31750" cy="61912"/>
              </a:xfrm>
              <a:prstGeom prst="rect">
                <a:avLst/>
              </a:prstGeom>
              <a:solidFill>
                <a:schemeClr val="accent3"/>
              </a:solidFill>
              <a:ln w="65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91" name="Rectangle 199">
                <a:extLst>
                  <a:ext uri="{FF2B5EF4-FFF2-40B4-BE49-F238E27FC236}">
                    <a16:creationId xmlns:a16="http://schemas.microsoft.com/office/drawing/2014/main" id="{B97746AF-A4CE-28CE-3B7D-DBCE9FC05B69}"/>
                  </a:ext>
                </a:extLst>
              </p:cNvPr>
              <p:cNvSpPr>
                <a:spLocks noChangeArrowheads="1"/>
              </p:cNvSpPr>
              <p:nvPr/>
            </p:nvSpPr>
            <p:spPr bwMode="auto">
              <a:xfrm>
                <a:off x="11383963" y="3203575"/>
                <a:ext cx="31750" cy="157162"/>
              </a:xfrm>
              <a:prstGeom prst="rect">
                <a:avLst/>
              </a:prstGeom>
              <a:solidFill>
                <a:schemeClr val="accent3"/>
              </a:solidFill>
              <a:ln w="65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92" name="Freeform 201">
                <a:extLst>
                  <a:ext uri="{FF2B5EF4-FFF2-40B4-BE49-F238E27FC236}">
                    <a16:creationId xmlns:a16="http://schemas.microsoft.com/office/drawing/2014/main" id="{5EA72580-EA1C-261B-1E5B-B517637121E2}"/>
                  </a:ext>
                </a:extLst>
              </p:cNvPr>
              <p:cNvSpPr>
                <a:spLocks/>
              </p:cNvSpPr>
              <p:nvPr/>
            </p:nvSpPr>
            <p:spPr bwMode="auto">
              <a:xfrm>
                <a:off x="11445875" y="3235325"/>
                <a:ext cx="33338" cy="74612"/>
              </a:xfrm>
              <a:custGeom>
                <a:avLst/>
                <a:gdLst>
                  <a:gd name="T0" fmla="*/ 0 w 22"/>
                  <a:gd name="T1" fmla="*/ 0 h 51"/>
                  <a:gd name="T2" fmla="*/ 0 w 22"/>
                  <a:gd name="T3" fmla="*/ 51 h 51"/>
                  <a:gd name="T4" fmla="*/ 22 w 22"/>
                  <a:gd name="T5" fmla="*/ 27 h 51"/>
                  <a:gd name="T6" fmla="*/ 22 w 22"/>
                  <a:gd name="T7" fmla="*/ 0 h 51"/>
                  <a:gd name="T8" fmla="*/ 0 w 22"/>
                  <a:gd name="T9" fmla="*/ 0 h 51"/>
                </a:gdLst>
                <a:ahLst/>
                <a:cxnLst>
                  <a:cxn ang="0">
                    <a:pos x="T0" y="T1"/>
                  </a:cxn>
                  <a:cxn ang="0">
                    <a:pos x="T2" y="T3"/>
                  </a:cxn>
                  <a:cxn ang="0">
                    <a:pos x="T4" y="T5"/>
                  </a:cxn>
                  <a:cxn ang="0">
                    <a:pos x="T6" y="T7"/>
                  </a:cxn>
                  <a:cxn ang="0">
                    <a:pos x="T8" y="T9"/>
                  </a:cxn>
                </a:cxnLst>
                <a:rect l="0" t="0" r="r" b="b"/>
                <a:pathLst>
                  <a:path w="22" h="51">
                    <a:moveTo>
                      <a:pt x="0" y="0"/>
                    </a:moveTo>
                    <a:cubicBezTo>
                      <a:pt x="0" y="51"/>
                      <a:pt x="0" y="51"/>
                      <a:pt x="0" y="51"/>
                    </a:cubicBezTo>
                    <a:cubicBezTo>
                      <a:pt x="6" y="41"/>
                      <a:pt x="13" y="33"/>
                      <a:pt x="22" y="27"/>
                    </a:cubicBezTo>
                    <a:cubicBezTo>
                      <a:pt x="22" y="0"/>
                      <a:pt x="22" y="0"/>
                      <a:pt x="22" y="0"/>
                    </a:cubicBezTo>
                    <a:lnTo>
                      <a:pt x="0" y="0"/>
                    </a:lnTo>
                    <a:close/>
                  </a:path>
                </a:pathLst>
              </a:custGeom>
              <a:solidFill>
                <a:schemeClr val="accent3"/>
              </a:solidFill>
              <a:ln w="65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2096" name="Group 2095">
            <a:extLst>
              <a:ext uri="{FF2B5EF4-FFF2-40B4-BE49-F238E27FC236}">
                <a16:creationId xmlns:a16="http://schemas.microsoft.com/office/drawing/2014/main" id="{324832E6-7B99-8329-8FF9-2F2FFB0F232F}"/>
              </a:ext>
              <a:ext uri="{C183D7F6-B498-43B3-948B-1728B52AA6E4}">
                <adec:decorative xmlns:adec="http://schemas.microsoft.com/office/drawing/2017/decorative" val="1"/>
              </a:ext>
            </a:extLst>
          </p:cNvPr>
          <p:cNvGrpSpPr/>
          <p:nvPr/>
        </p:nvGrpSpPr>
        <p:grpSpPr>
          <a:xfrm>
            <a:off x="5796231" y="1415251"/>
            <a:ext cx="602584" cy="602584"/>
            <a:chOff x="5796231" y="1737979"/>
            <a:chExt cx="602584" cy="602584"/>
          </a:xfrm>
        </p:grpSpPr>
        <p:sp>
          <p:nvSpPr>
            <p:cNvPr id="2097" name="Oval 2096">
              <a:extLst>
                <a:ext uri="{FF2B5EF4-FFF2-40B4-BE49-F238E27FC236}">
                  <a16:creationId xmlns:a16="http://schemas.microsoft.com/office/drawing/2014/main" id="{2BADA266-ECB8-355A-F474-ED74E0C3C27C}"/>
                </a:ext>
              </a:extLst>
            </p:cNvPr>
            <p:cNvSpPr/>
            <p:nvPr/>
          </p:nvSpPr>
          <p:spPr bwMode="auto">
            <a:xfrm>
              <a:off x="5796231" y="1737979"/>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2098" name="Group 2097">
              <a:extLst>
                <a:ext uri="{FF2B5EF4-FFF2-40B4-BE49-F238E27FC236}">
                  <a16:creationId xmlns:a16="http://schemas.microsoft.com/office/drawing/2014/main" id="{D7F52FDE-23BA-4FB4-A273-27338957E608}"/>
                </a:ext>
              </a:extLst>
            </p:cNvPr>
            <p:cNvGrpSpPr/>
            <p:nvPr/>
          </p:nvGrpSpPr>
          <p:grpSpPr>
            <a:xfrm>
              <a:off x="5956745" y="1858415"/>
              <a:ext cx="281556" cy="347804"/>
              <a:chOff x="10721132" y="3525102"/>
              <a:chExt cx="359786" cy="444441"/>
            </a:xfrm>
            <a:solidFill>
              <a:schemeClr val="bg1"/>
            </a:solidFill>
          </p:grpSpPr>
          <p:sp>
            <p:nvSpPr>
              <p:cNvPr id="2099" name="Freeform: Shape 2098">
                <a:extLst>
                  <a:ext uri="{FF2B5EF4-FFF2-40B4-BE49-F238E27FC236}">
                    <a16:creationId xmlns:a16="http://schemas.microsoft.com/office/drawing/2014/main" id="{CD8ED4CB-CC43-3BC1-D88C-22184616E647}"/>
                  </a:ext>
                </a:extLst>
              </p:cNvPr>
              <p:cNvSpPr/>
              <p:nvPr/>
            </p:nvSpPr>
            <p:spPr>
              <a:xfrm>
                <a:off x="10721132" y="3525102"/>
                <a:ext cx="359786" cy="444441"/>
              </a:xfrm>
              <a:custGeom>
                <a:avLst/>
                <a:gdLst>
                  <a:gd name="connsiteX0" fmla="*/ 97900 w 359786"/>
                  <a:gd name="connsiteY0" fmla="*/ 0 h 444441"/>
                  <a:gd name="connsiteX1" fmla="*/ 143191 w 359786"/>
                  <a:gd name="connsiteY1" fmla="*/ 0 h 444441"/>
                  <a:gd name="connsiteX2" fmla="*/ 143191 w 359786"/>
                  <a:gd name="connsiteY2" fmla="*/ 157248 h 444441"/>
                  <a:gd name="connsiteX3" fmla="*/ 138746 w 359786"/>
                  <a:gd name="connsiteY3" fmla="*/ 172909 h 444441"/>
                  <a:gd name="connsiteX4" fmla="*/ 4355 w 359786"/>
                  <a:gd name="connsiteY4" fmla="*/ 406135 h 444441"/>
                  <a:gd name="connsiteX5" fmla="*/ 30387 w 359786"/>
                  <a:gd name="connsiteY5" fmla="*/ 451849 h 444441"/>
                  <a:gd name="connsiteX6" fmla="*/ 347211 w 359786"/>
                  <a:gd name="connsiteY6" fmla="*/ 451849 h 444441"/>
                  <a:gd name="connsiteX7" fmla="*/ 373030 w 359786"/>
                  <a:gd name="connsiteY7" fmla="*/ 406346 h 444441"/>
                  <a:gd name="connsiteX8" fmla="*/ 238428 w 359786"/>
                  <a:gd name="connsiteY8" fmla="*/ 172909 h 444441"/>
                  <a:gd name="connsiteX9" fmla="*/ 233984 w 359786"/>
                  <a:gd name="connsiteY9" fmla="*/ 157248 h 444441"/>
                  <a:gd name="connsiteX10" fmla="*/ 233984 w 359786"/>
                  <a:gd name="connsiteY10" fmla="*/ 0 h 444441"/>
                  <a:gd name="connsiteX11" fmla="*/ 279486 w 359786"/>
                  <a:gd name="connsiteY11" fmla="*/ 0 h 44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9786" h="444441">
                    <a:moveTo>
                      <a:pt x="97900" y="0"/>
                    </a:moveTo>
                    <a:cubicBezTo>
                      <a:pt x="143191" y="0"/>
                      <a:pt x="143191" y="0"/>
                      <a:pt x="143191" y="0"/>
                    </a:cubicBezTo>
                    <a:cubicBezTo>
                      <a:pt x="143191" y="157248"/>
                      <a:pt x="143191" y="157248"/>
                      <a:pt x="143191" y="157248"/>
                    </a:cubicBezTo>
                    <a:cubicBezTo>
                      <a:pt x="143191" y="162750"/>
                      <a:pt x="141709" y="168253"/>
                      <a:pt x="138746" y="172909"/>
                    </a:cubicBezTo>
                    <a:cubicBezTo>
                      <a:pt x="4355" y="406135"/>
                      <a:pt x="4355" y="406135"/>
                      <a:pt x="4355" y="406135"/>
                    </a:cubicBezTo>
                    <a:cubicBezTo>
                      <a:pt x="-7708" y="426240"/>
                      <a:pt x="6683" y="451849"/>
                      <a:pt x="30387" y="451849"/>
                    </a:cubicBezTo>
                    <a:cubicBezTo>
                      <a:pt x="347211" y="451849"/>
                      <a:pt x="347211" y="451849"/>
                      <a:pt x="347211" y="451849"/>
                    </a:cubicBezTo>
                    <a:cubicBezTo>
                      <a:pt x="370702" y="451849"/>
                      <a:pt x="385094" y="426452"/>
                      <a:pt x="373030" y="406346"/>
                    </a:cubicBezTo>
                    <a:cubicBezTo>
                      <a:pt x="238428" y="172909"/>
                      <a:pt x="238428" y="172909"/>
                      <a:pt x="238428" y="172909"/>
                    </a:cubicBezTo>
                    <a:cubicBezTo>
                      <a:pt x="235465" y="168041"/>
                      <a:pt x="233984" y="162750"/>
                      <a:pt x="233984" y="157248"/>
                    </a:cubicBezTo>
                    <a:cubicBezTo>
                      <a:pt x="233984" y="0"/>
                      <a:pt x="233984" y="0"/>
                      <a:pt x="233984" y="0"/>
                    </a:cubicBezTo>
                    <a:cubicBezTo>
                      <a:pt x="279486" y="0"/>
                      <a:pt x="279486" y="0"/>
                      <a:pt x="279486" y="0"/>
                    </a:cubicBezTo>
                  </a:path>
                </a:pathLst>
              </a:custGeom>
              <a:grpFill/>
              <a:ln w="23653"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00" name="Freeform: Shape 2099">
                <a:extLst>
                  <a:ext uri="{FF2B5EF4-FFF2-40B4-BE49-F238E27FC236}">
                    <a16:creationId xmlns:a16="http://schemas.microsoft.com/office/drawing/2014/main" id="{6AB291E2-1EF9-BBC8-380D-0E5B2981EAD6}"/>
                  </a:ext>
                </a:extLst>
              </p:cNvPr>
              <p:cNvSpPr/>
              <p:nvPr/>
            </p:nvSpPr>
            <p:spPr>
              <a:xfrm>
                <a:off x="10734672" y="3763013"/>
                <a:ext cx="334370" cy="196688"/>
              </a:xfrm>
              <a:custGeom>
                <a:avLst/>
                <a:gdLst>
                  <a:gd name="connsiteX0" fmla="*/ 109934 w 359786"/>
                  <a:gd name="connsiteY0" fmla="*/ 0 h 211638"/>
                  <a:gd name="connsiteX1" fmla="*/ 4326 w 359786"/>
                  <a:gd name="connsiteY1" fmla="*/ 182856 h 211638"/>
                  <a:gd name="connsiteX2" fmla="*/ 30358 w 359786"/>
                  <a:gd name="connsiteY2" fmla="*/ 228570 h 211638"/>
                  <a:gd name="connsiteX3" fmla="*/ 347181 w 359786"/>
                  <a:gd name="connsiteY3" fmla="*/ 228570 h 211638"/>
                  <a:gd name="connsiteX4" fmla="*/ 373001 w 359786"/>
                  <a:gd name="connsiteY4" fmla="*/ 183067 h 211638"/>
                  <a:gd name="connsiteX5" fmla="*/ 272050 w 359786"/>
                  <a:gd name="connsiteY5" fmla="*/ 1270 h 21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786" h="211638">
                    <a:moveTo>
                      <a:pt x="109934" y="0"/>
                    </a:moveTo>
                    <a:cubicBezTo>
                      <a:pt x="-24668" y="233226"/>
                      <a:pt x="4326" y="182856"/>
                      <a:pt x="4326" y="182856"/>
                    </a:cubicBezTo>
                    <a:cubicBezTo>
                      <a:pt x="-7737" y="202961"/>
                      <a:pt x="6866" y="228570"/>
                      <a:pt x="30358" y="228570"/>
                    </a:cubicBezTo>
                    <a:cubicBezTo>
                      <a:pt x="347181" y="228570"/>
                      <a:pt x="347181" y="228570"/>
                      <a:pt x="347181" y="228570"/>
                    </a:cubicBezTo>
                    <a:cubicBezTo>
                      <a:pt x="370673" y="228570"/>
                      <a:pt x="384853" y="203385"/>
                      <a:pt x="373001" y="183067"/>
                    </a:cubicBezTo>
                    <a:cubicBezTo>
                      <a:pt x="279880" y="21587"/>
                      <a:pt x="272050" y="1270"/>
                      <a:pt x="272050" y="1270"/>
                    </a:cubicBezTo>
                  </a:path>
                </a:pathLst>
              </a:custGeom>
              <a:solidFill>
                <a:schemeClr val="accent3"/>
              </a:solidFill>
              <a:ln w="210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000000"/>
                  </a:solidFill>
                  <a:effectLst/>
                  <a:uLnTx/>
                  <a:uFillTx/>
                  <a:latin typeface="Segoe UI"/>
                  <a:ea typeface="+mn-ea"/>
                  <a:cs typeface="+mn-cs"/>
                </a:endParaRPr>
              </a:p>
            </p:txBody>
          </p:sp>
          <p:sp>
            <p:nvSpPr>
              <p:cNvPr id="2101" name="Freeform: Shape 2100">
                <a:extLst>
                  <a:ext uri="{FF2B5EF4-FFF2-40B4-BE49-F238E27FC236}">
                    <a16:creationId xmlns:a16="http://schemas.microsoft.com/office/drawing/2014/main" id="{FF945E69-1516-A8BA-FB0B-6CD311491152}"/>
                  </a:ext>
                </a:extLst>
              </p:cNvPr>
              <p:cNvSpPr/>
              <p:nvPr/>
            </p:nvSpPr>
            <p:spPr>
              <a:xfrm>
                <a:off x="10864322" y="3525102"/>
                <a:ext cx="84656" cy="21164"/>
              </a:xfrm>
              <a:custGeom>
                <a:avLst/>
                <a:gdLst>
                  <a:gd name="connsiteX0" fmla="*/ 0 w 84655"/>
                  <a:gd name="connsiteY0" fmla="*/ 0 h 0"/>
                  <a:gd name="connsiteX1" fmla="*/ 90793 w 84655"/>
                  <a:gd name="connsiteY1" fmla="*/ 0 h 0"/>
                </a:gdLst>
                <a:ahLst/>
                <a:cxnLst>
                  <a:cxn ang="0">
                    <a:pos x="connsiteX0" y="connsiteY0"/>
                  </a:cxn>
                  <a:cxn ang="0">
                    <a:pos x="connsiteX1" y="connsiteY1"/>
                  </a:cxn>
                </a:cxnLst>
                <a:rect l="l" t="t" r="r" b="b"/>
                <a:pathLst>
                  <a:path w="84655">
                    <a:moveTo>
                      <a:pt x="0" y="0"/>
                    </a:moveTo>
                    <a:lnTo>
                      <a:pt x="90793" y="0"/>
                    </a:lnTo>
                  </a:path>
                </a:pathLst>
              </a:custGeom>
              <a:grpFill/>
              <a:ln w="23653"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2102" name="Group 2101">
            <a:extLst>
              <a:ext uri="{FF2B5EF4-FFF2-40B4-BE49-F238E27FC236}">
                <a16:creationId xmlns:a16="http://schemas.microsoft.com/office/drawing/2014/main" id="{36DCCC0F-77F2-8CCC-772E-FD770DF5029E}"/>
              </a:ext>
              <a:ext uri="{C183D7F6-B498-43B3-948B-1728B52AA6E4}">
                <adec:decorative xmlns:adec="http://schemas.microsoft.com/office/drawing/2017/decorative" val="1"/>
              </a:ext>
            </a:extLst>
          </p:cNvPr>
          <p:cNvGrpSpPr/>
          <p:nvPr/>
        </p:nvGrpSpPr>
        <p:grpSpPr>
          <a:xfrm>
            <a:off x="8047941" y="2730386"/>
            <a:ext cx="602584" cy="602584"/>
            <a:chOff x="8047941" y="3053114"/>
            <a:chExt cx="602584" cy="602584"/>
          </a:xfrm>
        </p:grpSpPr>
        <p:sp>
          <p:nvSpPr>
            <p:cNvPr id="2103" name="Oval 2102">
              <a:extLst>
                <a:ext uri="{FF2B5EF4-FFF2-40B4-BE49-F238E27FC236}">
                  <a16:creationId xmlns:a16="http://schemas.microsoft.com/office/drawing/2014/main" id="{1A0A2A53-0EA1-CA33-17DD-7514D154804E}"/>
                </a:ext>
              </a:extLst>
            </p:cNvPr>
            <p:cNvSpPr/>
            <p:nvPr/>
          </p:nvSpPr>
          <p:spPr bwMode="auto">
            <a:xfrm>
              <a:off x="8047941" y="3053114"/>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2104" name="Group 2103">
              <a:extLst>
                <a:ext uri="{FF2B5EF4-FFF2-40B4-BE49-F238E27FC236}">
                  <a16:creationId xmlns:a16="http://schemas.microsoft.com/office/drawing/2014/main" id="{75A07D5E-8D0B-CAF2-344B-24D3C4E877D6}"/>
                </a:ext>
              </a:extLst>
            </p:cNvPr>
            <p:cNvGrpSpPr/>
            <p:nvPr/>
          </p:nvGrpSpPr>
          <p:grpSpPr>
            <a:xfrm>
              <a:off x="8164995" y="3171734"/>
              <a:ext cx="368477" cy="365344"/>
              <a:chOff x="6385506" y="2929036"/>
              <a:chExt cx="578005" cy="573091"/>
            </a:xfrm>
            <a:solidFill>
              <a:schemeClr val="bg1"/>
            </a:solidFill>
          </p:grpSpPr>
          <p:sp>
            <p:nvSpPr>
              <p:cNvPr id="2105" name="Graphic 3">
                <a:extLst>
                  <a:ext uri="{FF2B5EF4-FFF2-40B4-BE49-F238E27FC236}">
                    <a16:creationId xmlns:a16="http://schemas.microsoft.com/office/drawing/2014/main" id="{21008668-A8DD-3C6B-11F8-8D44468CE225}"/>
                  </a:ext>
                </a:extLst>
              </p:cNvPr>
              <p:cNvSpPr/>
              <p:nvPr/>
            </p:nvSpPr>
            <p:spPr>
              <a:xfrm>
                <a:off x="6385506" y="3112388"/>
                <a:ext cx="386074" cy="389739"/>
              </a:xfrm>
              <a:custGeom>
                <a:avLst/>
                <a:gdLst>
                  <a:gd name="connsiteX0" fmla="*/ 343869 w 386074"/>
                  <a:gd name="connsiteY0" fmla="*/ 92329 h 389739"/>
                  <a:gd name="connsiteX1" fmla="*/ 315020 w 386074"/>
                  <a:gd name="connsiteY1" fmla="*/ 100482 h 389739"/>
                  <a:gd name="connsiteX2" fmla="*/ 295578 w 386074"/>
                  <a:gd name="connsiteY2" fmla="*/ 81040 h 389739"/>
                  <a:gd name="connsiteX3" fmla="*/ 264847 w 386074"/>
                  <a:gd name="connsiteY3" fmla="*/ 60971 h 389739"/>
                  <a:gd name="connsiteX4" fmla="*/ 267983 w 386074"/>
                  <a:gd name="connsiteY4" fmla="*/ 28359 h 389739"/>
                  <a:gd name="connsiteX5" fmla="*/ 251049 w 386074"/>
                  <a:gd name="connsiteY5" fmla="*/ 7035 h 389739"/>
                  <a:gd name="connsiteX6" fmla="*/ 187079 w 386074"/>
                  <a:gd name="connsiteY6" fmla="*/ 137 h 389739"/>
                  <a:gd name="connsiteX7" fmla="*/ 165756 w 386074"/>
                  <a:gd name="connsiteY7" fmla="*/ 17070 h 389739"/>
                  <a:gd name="connsiteX8" fmla="*/ 162620 w 386074"/>
                  <a:gd name="connsiteY8" fmla="*/ 49682 h 389739"/>
                  <a:gd name="connsiteX9" fmla="*/ 123736 w 386074"/>
                  <a:gd name="connsiteY9" fmla="*/ 65361 h 389739"/>
                  <a:gd name="connsiteX10" fmla="*/ 96768 w 386074"/>
                  <a:gd name="connsiteY10" fmla="*/ 42783 h 389739"/>
                  <a:gd name="connsiteX11" fmla="*/ 69173 w 386074"/>
                  <a:gd name="connsiteY11" fmla="*/ 45292 h 389739"/>
                  <a:gd name="connsiteX12" fmla="*/ 27780 w 386074"/>
                  <a:gd name="connsiteY12" fmla="*/ 94211 h 389739"/>
                  <a:gd name="connsiteX13" fmla="*/ 30289 w 386074"/>
                  <a:gd name="connsiteY13" fmla="*/ 121806 h 389739"/>
                  <a:gd name="connsiteX14" fmla="*/ 57257 w 386074"/>
                  <a:gd name="connsiteY14" fmla="*/ 144383 h 389739"/>
                  <a:gd name="connsiteX15" fmla="*/ 48477 w 386074"/>
                  <a:gd name="connsiteY15" fmla="*/ 188285 h 389739"/>
                  <a:gd name="connsiteX16" fmla="*/ 13983 w 386074"/>
                  <a:gd name="connsiteY16" fmla="*/ 198319 h 389739"/>
                  <a:gd name="connsiteX17" fmla="*/ 812 w 386074"/>
                  <a:gd name="connsiteY17" fmla="*/ 222151 h 389739"/>
                  <a:gd name="connsiteX18" fmla="*/ 18373 w 386074"/>
                  <a:gd name="connsiteY18" fmla="*/ 283613 h 389739"/>
                  <a:gd name="connsiteX19" fmla="*/ 42205 w 386074"/>
                  <a:gd name="connsiteY19" fmla="*/ 296783 h 389739"/>
                  <a:gd name="connsiteX20" fmla="*/ 77953 w 386074"/>
                  <a:gd name="connsiteY20" fmla="*/ 286749 h 389739"/>
                  <a:gd name="connsiteX21" fmla="*/ 101785 w 386074"/>
                  <a:gd name="connsiteY21" fmla="*/ 311835 h 389739"/>
                  <a:gd name="connsiteX22" fmla="*/ 121854 w 386074"/>
                  <a:gd name="connsiteY22" fmla="*/ 326260 h 389739"/>
                  <a:gd name="connsiteX23" fmla="*/ 118091 w 386074"/>
                  <a:gd name="connsiteY23" fmla="*/ 361381 h 389739"/>
                  <a:gd name="connsiteX24" fmla="*/ 135025 w 386074"/>
                  <a:gd name="connsiteY24" fmla="*/ 382704 h 389739"/>
                  <a:gd name="connsiteX25" fmla="*/ 198995 w 386074"/>
                  <a:gd name="connsiteY25" fmla="*/ 389603 h 389739"/>
                  <a:gd name="connsiteX26" fmla="*/ 220318 w 386074"/>
                  <a:gd name="connsiteY26" fmla="*/ 372670 h 389739"/>
                  <a:gd name="connsiteX27" fmla="*/ 223454 w 386074"/>
                  <a:gd name="connsiteY27" fmla="*/ 346329 h 389739"/>
                  <a:gd name="connsiteX28" fmla="*/ 274254 w 386074"/>
                  <a:gd name="connsiteY28" fmla="*/ 328141 h 389739"/>
                  <a:gd name="connsiteX29" fmla="*/ 293069 w 386074"/>
                  <a:gd name="connsiteY29" fmla="*/ 343820 h 389739"/>
                  <a:gd name="connsiteX30" fmla="*/ 320664 w 386074"/>
                  <a:gd name="connsiteY30" fmla="*/ 341312 h 389739"/>
                  <a:gd name="connsiteX31" fmla="*/ 362057 w 386074"/>
                  <a:gd name="connsiteY31" fmla="*/ 292393 h 389739"/>
                  <a:gd name="connsiteX32" fmla="*/ 359548 w 386074"/>
                  <a:gd name="connsiteY32" fmla="*/ 264798 h 389739"/>
                  <a:gd name="connsiteX33" fmla="*/ 340733 w 386074"/>
                  <a:gd name="connsiteY33" fmla="*/ 249119 h 389739"/>
                  <a:gd name="connsiteX34" fmla="*/ 349514 w 386074"/>
                  <a:gd name="connsiteY34" fmla="*/ 198319 h 389739"/>
                  <a:gd name="connsiteX35" fmla="*/ 372091 w 386074"/>
                  <a:gd name="connsiteY35" fmla="*/ 192048 h 389739"/>
                  <a:gd name="connsiteX36" fmla="*/ 385262 w 386074"/>
                  <a:gd name="connsiteY36" fmla="*/ 168216 h 389739"/>
                  <a:gd name="connsiteX37" fmla="*/ 367701 w 386074"/>
                  <a:gd name="connsiteY37" fmla="*/ 106754 h 389739"/>
                  <a:gd name="connsiteX38" fmla="*/ 343869 w 386074"/>
                  <a:gd name="connsiteY38" fmla="*/ 92329 h 389739"/>
                  <a:gd name="connsiteX39" fmla="*/ 255439 w 386074"/>
                  <a:gd name="connsiteY39" fmla="*/ 246611 h 389739"/>
                  <a:gd name="connsiteX40" fmla="*/ 141296 w 386074"/>
                  <a:gd name="connsiteY40" fmla="*/ 256645 h 389739"/>
                  <a:gd name="connsiteX41" fmla="*/ 131262 w 386074"/>
                  <a:gd name="connsiteY41" fmla="*/ 142502 h 389739"/>
                  <a:gd name="connsiteX42" fmla="*/ 245405 w 386074"/>
                  <a:gd name="connsiteY42" fmla="*/ 132467 h 389739"/>
                  <a:gd name="connsiteX43" fmla="*/ 255439 w 386074"/>
                  <a:gd name="connsiteY43" fmla="*/ 246611 h 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6074" h="389739">
                    <a:moveTo>
                      <a:pt x="343869" y="92329"/>
                    </a:moveTo>
                    <a:lnTo>
                      <a:pt x="315020" y="100482"/>
                    </a:lnTo>
                    <a:cubicBezTo>
                      <a:pt x="309375" y="93583"/>
                      <a:pt x="302477" y="87312"/>
                      <a:pt x="295578" y="81040"/>
                    </a:cubicBezTo>
                    <a:cubicBezTo>
                      <a:pt x="285543" y="72887"/>
                      <a:pt x="275509" y="66615"/>
                      <a:pt x="264847" y="60971"/>
                    </a:cubicBezTo>
                    <a:lnTo>
                      <a:pt x="267983" y="28359"/>
                    </a:lnTo>
                    <a:cubicBezTo>
                      <a:pt x="269237" y="17697"/>
                      <a:pt x="261711" y="8290"/>
                      <a:pt x="251049" y="7035"/>
                    </a:cubicBezTo>
                    <a:lnTo>
                      <a:pt x="187079" y="137"/>
                    </a:lnTo>
                    <a:cubicBezTo>
                      <a:pt x="176417" y="-1118"/>
                      <a:pt x="167010" y="6408"/>
                      <a:pt x="165756" y="17070"/>
                    </a:cubicBezTo>
                    <a:lnTo>
                      <a:pt x="162620" y="49682"/>
                    </a:lnTo>
                    <a:cubicBezTo>
                      <a:pt x="148822" y="52818"/>
                      <a:pt x="136279" y="58462"/>
                      <a:pt x="123736" y="65361"/>
                    </a:cubicBezTo>
                    <a:lnTo>
                      <a:pt x="96768" y="42783"/>
                    </a:lnTo>
                    <a:cubicBezTo>
                      <a:pt x="88615" y="35885"/>
                      <a:pt x="76072" y="37139"/>
                      <a:pt x="69173" y="45292"/>
                    </a:cubicBezTo>
                    <a:lnTo>
                      <a:pt x="27780" y="94211"/>
                    </a:lnTo>
                    <a:cubicBezTo>
                      <a:pt x="20881" y="102364"/>
                      <a:pt x="22136" y="114907"/>
                      <a:pt x="30289" y="121806"/>
                    </a:cubicBezTo>
                    <a:lnTo>
                      <a:pt x="57257" y="144383"/>
                    </a:lnTo>
                    <a:cubicBezTo>
                      <a:pt x="51612" y="158808"/>
                      <a:pt x="49104" y="173233"/>
                      <a:pt x="48477" y="188285"/>
                    </a:cubicBezTo>
                    <a:lnTo>
                      <a:pt x="13983" y="198319"/>
                    </a:lnTo>
                    <a:cubicBezTo>
                      <a:pt x="3948" y="201455"/>
                      <a:pt x="-2324" y="212117"/>
                      <a:pt x="812" y="222151"/>
                    </a:cubicBezTo>
                    <a:lnTo>
                      <a:pt x="18373" y="283613"/>
                    </a:lnTo>
                    <a:cubicBezTo>
                      <a:pt x="21509" y="293648"/>
                      <a:pt x="32170" y="299919"/>
                      <a:pt x="42205" y="296783"/>
                    </a:cubicBezTo>
                    <a:lnTo>
                      <a:pt x="77953" y="286749"/>
                    </a:lnTo>
                    <a:cubicBezTo>
                      <a:pt x="84852" y="295529"/>
                      <a:pt x="92378" y="303682"/>
                      <a:pt x="101785" y="311835"/>
                    </a:cubicBezTo>
                    <a:cubicBezTo>
                      <a:pt x="108057" y="317480"/>
                      <a:pt x="114328" y="321870"/>
                      <a:pt x="121854" y="326260"/>
                    </a:cubicBezTo>
                    <a:lnTo>
                      <a:pt x="118091" y="361381"/>
                    </a:lnTo>
                    <a:cubicBezTo>
                      <a:pt x="116837" y="372043"/>
                      <a:pt x="124363" y="381450"/>
                      <a:pt x="135025" y="382704"/>
                    </a:cubicBezTo>
                    <a:lnTo>
                      <a:pt x="198995" y="389603"/>
                    </a:lnTo>
                    <a:cubicBezTo>
                      <a:pt x="209657" y="390858"/>
                      <a:pt x="219064" y="383332"/>
                      <a:pt x="220318" y="372670"/>
                    </a:cubicBezTo>
                    <a:lnTo>
                      <a:pt x="223454" y="346329"/>
                    </a:lnTo>
                    <a:cubicBezTo>
                      <a:pt x="241015" y="343193"/>
                      <a:pt x="258575" y="337549"/>
                      <a:pt x="274254" y="328141"/>
                    </a:cubicBezTo>
                    <a:lnTo>
                      <a:pt x="293069" y="343820"/>
                    </a:lnTo>
                    <a:cubicBezTo>
                      <a:pt x="301222" y="350719"/>
                      <a:pt x="313765" y="349465"/>
                      <a:pt x="320664" y="341312"/>
                    </a:cubicBezTo>
                    <a:lnTo>
                      <a:pt x="362057" y="292393"/>
                    </a:lnTo>
                    <a:cubicBezTo>
                      <a:pt x="368956" y="284240"/>
                      <a:pt x="367701" y="271697"/>
                      <a:pt x="359548" y="264798"/>
                    </a:cubicBezTo>
                    <a:lnTo>
                      <a:pt x="340733" y="249119"/>
                    </a:lnTo>
                    <a:cubicBezTo>
                      <a:pt x="346378" y="232813"/>
                      <a:pt x="349514" y="215880"/>
                      <a:pt x="349514" y="198319"/>
                    </a:cubicBezTo>
                    <a:lnTo>
                      <a:pt x="372091" y="192048"/>
                    </a:lnTo>
                    <a:cubicBezTo>
                      <a:pt x="382126" y="188912"/>
                      <a:pt x="388398" y="178250"/>
                      <a:pt x="385262" y="168216"/>
                    </a:cubicBezTo>
                    <a:lnTo>
                      <a:pt x="367701" y="106754"/>
                    </a:lnTo>
                    <a:cubicBezTo>
                      <a:pt x="365193" y="94838"/>
                      <a:pt x="353904" y="89193"/>
                      <a:pt x="343869" y="92329"/>
                    </a:cubicBezTo>
                    <a:close/>
                    <a:moveTo>
                      <a:pt x="255439" y="246611"/>
                    </a:moveTo>
                    <a:cubicBezTo>
                      <a:pt x="227217" y="281104"/>
                      <a:pt x="175790" y="285495"/>
                      <a:pt x="141296" y="256645"/>
                    </a:cubicBezTo>
                    <a:cubicBezTo>
                      <a:pt x="106802" y="228423"/>
                      <a:pt x="102412" y="176996"/>
                      <a:pt x="131262" y="142502"/>
                    </a:cubicBezTo>
                    <a:cubicBezTo>
                      <a:pt x="159484" y="108008"/>
                      <a:pt x="210911" y="103618"/>
                      <a:pt x="245405" y="132467"/>
                    </a:cubicBezTo>
                    <a:cubicBezTo>
                      <a:pt x="279272" y="161944"/>
                      <a:pt x="284289" y="212744"/>
                      <a:pt x="255439" y="246611"/>
                    </a:cubicBezTo>
                    <a:close/>
                  </a:path>
                </a:pathLst>
              </a:custGeom>
              <a:grpFill/>
              <a:ln w="62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06" name="Graphic 3">
                <a:extLst>
                  <a:ext uri="{FF2B5EF4-FFF2-40B4-BE49-F238E27FC236}">
                    <a16:creationId xmlns:a16="http://schemas.microsoft.com/office/drawing/2014/main" id="{D27DDC3B-AF5D-FFCF-4813-547DB8130473}"/>
                  </a:ext>
                </a:extLst>
              </p:cNvPr>
              <p:cNvSpPr/>
              <p:nvPr/>
            </p:nvSpPr>
            <p:spPr>
              <a:xfrm>
                <a:off x="6675453" y="2929036"/>
                <a:ext cx="288058" cy="275455"/>
              </a:xfrm>
              <a:custGeom>
                <a:avLst/>
                <a:gdLst>
                  <a:gd name="connsiteX0" fmla="*/ 274888 w 288058"/>
                  <a:gd name="connsiteY0" fmla="*/ 117345 h 275455"/>
                  <a:gd name="connsiteX1" fmla="*/ 253564 w 288058"/>
                  <a:gd name="connsiteY1" fmla="*/ 114209 h 275455"/>
                  <a:gd name="connsiteX2" fmla="*/ 247293 w 288058"/>
                  <a:gd name="connsiteY2" fmla="*/ 95394 h 275455"/>
                  <a:gd name="connsiteX3" fmla="*/ 232868 w 288058"/>
                  <a:gd name="connsiteY3" fmla="*/ 72190 h 275455"/>
                  <a:gd name="connsiteX4" fmla="*/ 245411 w 288058"/>
                  <a:gd name="connsiteY4" fmla="*/ 52120 h 275455"/>
                  <a:gd name="connsiteX5" fmla="*/ 240394 w 288058"/>
                  <a:gd name="connsiteY5" fmla="*/ 32678 h 275455"/>
                  <a:gd name="connsiteX6" fmla="*/ 200883 w 288058"/>
                  <a:gd name="connsiteY6" fmla="*/ 8219 h 275455"/>
                  <a:gd name="connsiteX7" fmla="*/ 181441 w 288058"/>
                  <a:gd name="connsiteY7" fmla="*/ 13236 h 275455"/>
                  <a:gd name="connsiteX8" fmla="*/ 168898 w 288058"/>
                  <a:gd name="connsiteY8" fmla="*/ 33933 h 275455"/>
                  <a:gd name="connsiteX9" fmla="*/ 138167 w 288058"/>
                  <a:gd name="connsiteY9" fmla="*/ 32051 h 275455"/>
                  <a:gd name="connsiteX10" fmla="*/ 127505 w 288058"/>
                  <a:gd name="connsiteY10" fmla="*/ 8219 h 275455"/>
                  <a:gd name="connsiteX11" fmla="*/ 108063 w 288058"/>
                  <a:gd name="connsiteY11" fmla="*/ 1320 h 275455"/>
                  <a:gd name="connsiteX12" fmla="*/ 65416 w 288058"/>
                  <a:gd name="connsiteY12" fmla="*/ 20762 h 275455"/>
                  <a:gd name="connsiteX13" fmla="*/ 58517 w 288058"/>
                  <a:gd name="connsiteY13" fmla="*/ 40204 h 275455"/>
                  <a:gd name="connsiteX14" fmla="*/ 69179 w 288058"/>
                  <a:gd name="connsiteY14" fmla="*/ 64036 h 275455"/>
                  <a:gd name="connsiteX15" fmla="*/ 49737 w 288058"/>
                  <a:gd name="connsiteY15" fmla="*/ 89750 h 275455"/>
                  <a:gd name="connsiteX16" fmla="*/ 24024 w 288058"/>
                  <a:gd name="connsiteY16" fmla="*/ 85360 h 275455"/>
                  <a:gd name="connsiteX17" fmla="*/ 7717 w 288058"/>
                  <a:gd name="connsiteY17" fmla="*/ 97276 h 275455"/>
                  <a:gd name="connsiteX18" fmla="*/ 191 w 288058"/>
                  <a:gd name="connsiteY18" fmla="*/ 143686 h 275455"/>
                  <a:gd name="connsiteX19" fmla="*/ 12108 w 288058"/>
                  <a:gd name="connsiteY19" fmla="*/ 159992 h 275455"/>
                  <a:gd name="connsiteX20" fmla="*/ 39075 w 288058"/>
                  <a:gd name="connsiteY20" fmla="*/ 164382 h 275455"/>
                  <a:gd name="connsiteX21" fmla="*/ 47228 w 288058"/>
                  <a:gd name="connsiteY21" fmla="*/ 188214 h 275455"/>
                  <a:gd name="connsiteX22" fmla="*/ 56009 w 288058"/>
                  <a:gd name="connsiteY22" fmla="*/ 203893 h 275455"/>
                  <a:gd name="connsiteX23" fmla="*/ 42838 w 288058"/>
                  <a:gd name="connsiteY23" fmla="*/ 225217 h 275455"/>
                  <a:gd name="connsiteX24" fmla="*/ 47856 w 288058"/>
                  <a:gd name="connsiteY24" fmla="*/ 244659 h 275455"/>
                  <a:gd name="connsiteX25" fmla="*/ 87367 w 288058"/>
                  <a:gd name="connsiteY25" fmla="*/ 269118 h 275455"/>
                  <a:gd name="connsiteX26" fmla="*/ 106809 w 288058"/>
                  <a:gd name="connsiteY26" fmla="*/ 264101 h 275455"/>
                  <a:gd name="connsiteX27" fmla="*/ 116843 w 288058"/>
                  <a:gd name="connsiteY27" fmla="*/ 247167 h 275455"/>
                  <a:gd name="connsiteX28" fmla="*/ 156354 w 288058"/>
                  <a:gd name="connsiteY28" fmla="*/ 250930 h 275455"/>
                  <a:gd name="connsiteX29" fmla="*/ 163880 w 288058"/>
                  <a:gd name="connsiteY29" fmla="*/ 267236 h 275455"/>
                  <a:gd name="connsiteX30" fmla="*/ 183322 w 288058"/>
                  <a:gd name="connsiteY30" fmla="*/ 274135 h 275455"/>
                  <a:gd name="connsiteX31" fmla="*/ 225969 w 288058"/>
                  <a:gd name="connsiteY31" fmla="*/ 254693 h 275455"/>
                  <a:gd name="connsiteX32" fmla="*/ 232868 w 288058"/>
                  <a:gd name="connsiteY32" fmla="*/ 235251 h 275455"/>
                  <a:gd name="connsiteX33" fmla="*/ 225342 w 288058"/>
                  <a:gd name="connsiteY33" fmla="*/ 218945 h 275455"/>
                  <a:gd name="connsiteX34" fmla="*/ 247293 w 288058"/>
                  <a:gd name="connsiteY34" fmla="*/ 188214 h 275455"/>
                  <a:gd name="connsiteX35" fmla="*/ 264226 w 288058"/>
                  <a:gd name="connsiteY35" fmla="*/ 191350 h 275455"/>
                  <a:gd name="connsiteX36" fmla="*/ 280532 w 288058"/>
                  <a:gd name="connsiteY36" fmla="*/ 179434 h 275455"/>
                  <a:gd name="connsiteX37" fmla="*/ 288058 w 288058"/>
                  <a:gd name="connsiteY37" fmla="*/ 133024 h 275455"/>
                  <a:gd name="connsiteX38" fmla="*/ 274888 w 288058"/>
                  <a:gd name="connsiteY38" fmla="*/ 117345 h 275455"/>
                  <a:gd name="connsiteX39" fmla="*/ 168270 w 288058"/>
                  <a:gd name="connsiteY39" fmla="*/ 191977 h 275455"/>
                  <a:gd name="connsiteX40" fmla="*/ 89875 w 288058"/>
                  <a:gd name="connsiteY40" fmla="*/ 163128 h 275455"/>
                  <a:gd name="connsiteX41" fmla="*/ 118725 w 288058"/>
                  <a:gd name="connsiteY41" fmla="*/ 84733 h 275455"/>
                  <a:gd name="connsiteX42" fmla="*/ 197120 w 288058"/>
                  <a:gd name="connsiteY42" fmla="*/ 113582 h 275455"/>
                  <a:gd name="connsiteX43" fmla="*/ 168270 w 288058"/>
                  <a:gd name="connsiteY43" fmla="*/ 191977 h 27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8058" h="275455">
                    <a:moveTo>
                      <a:pt x="274888" y="117345"/>
                    </a:moveTo>
                    <a:lnTo>
                      <a:pt x="253564" y="114209"/>
                    </a:lnTo>
                    <a:cubicBezTo>
                      <a:pt x="252310" y="107938"/>
                      <a:pt x="249801" y="101666"/>
                      <a:pt x="247293" y="95394"/>
                    </a:cubicBezTo>
                    <a:cubicBezTo>
                      <a:pt x="243530" y="87241"/>
                      <a:pt x="238512" y="79088"/>
                      <a:pt x="232868" y="72190"/>
                    </a:cubicBezTo>
                    <a:lnTo>
                      <a:pt x="245411" y="52120"/>
                    </a:lnTo>
                    <a:cubicBezTo>
                      <a:pt x="249174" y="45222"/>
                      <a:pt x="247293" y="36441"/>
                      <a:pt x="240394" y="32678"/>
                    </a:cubicBezTo>
                    <a:lnTo>
                      <a:pt x="200883" y="8219"/>
                    </a:lnTo>
                    <a:cubicBezTo>
                      <a:pt x="193984" y="4456"/>
                      <a:pt x="185204" y="6338"/>
                      <a:pt x="181441" y="13236"/>
                    </a:cubicBezTo>
                    <a:lnTo>
                      <a:pt x="168898" y="33933"/>
                    </a:lnTo>
                    <a:cubicBezTo>
                      <a:pt x="158863" y="32051"/>
                      <a:pt x="148201" y="31424"/>
                      <a:pt x="138167" y="32051"/>
                    </a:cubicBezTo>
                    <a:lnTo>
                      <a:pt x="127505" y="8219"/>
                    </a:lnTo>
                    <a:cubicBezTo>
                      <a:pt x="124369" y="693"/>
                      <a:pt x="115589" y="-1815"/>
                      <a:pt x="108063" y="1320"/>
                    </a:cubicBezTo>
                    <a:lnTo>
                      <a:pt x="65416" y="20762"/>
                    </a:lnTo>
                    <a:cubicBezTo>
                      <a:pt x="57890" y="23898"/>
                      <a:pt x="55382" y="32678"/>
                      <a:pt x="58517" y="40204"/>
                    </a:cubicBezTo>
                    <a:lnTo>
                      <a:pt x="69179" y="64036"/>
                    </a:lnTo>
                    <a:cubicBezTo>
                      <a:pt x="61026" y="72190"/>
                      <a:pt x="54754" y="80970"/>
                      <a:pt x="49737" y="89750"/>
                    </a:cubicBezTo>
                    <a:lnTo>
                      <a:pt x="24024" y="85360"/>
                    </a:lnTo>
                    <a:cubicBezTo>
                      <a:pt x="15870" y="84106"/>
                      <a:pt x="8972" y="89123"/>
                      <a:pt x="7717" y="97276"/>
                    </a:cubicBezTo>
                    <a:lnTo>
                      <a:pt x="191" y="143686"/>
                    </a:lnTo>
                    <a:cubicBezTo>
                      <a:pt x="-1063" y="151839"/>
                      <a:pt x="3954" y="158738"/>
                      <a:pt x="12108" y="159992"/>
                    </a:cubicBezTo>
                    <a:lnTo>
                      <a:pt x="39075" y="164382"/>
                    </a:lnTo>
                    <a:cubicBezTo>
                      <a:pt x="40330" y="172535"/>
                      <a:pt x="43466" y="180688"/>
                      <a:pt x="47228" y="188214"/>
                    </a:cubicBezTo>
                    <a:cubicBezTo>
                      <a:pt x="49737" y="193859"/>
                      <a:pt x="52873" y="198876"/>
                      <a:pt x="56009" y="203893"/>
                    </a:cubicBezTo>
                    <a:lnTo>
                      <a:pt x="42838" y="225217"/>
                    </a:lnTo>
                    <a:cubicBezTo>
                      <a:pt x="39075" y="232115"/>
                      <a:pt x="40957" y="240896"/>
                      <a:pt x="47856" y="244659"/>
                    </a:cubicBezTo>
                    <a:lnTo>
                      <a:pt x="87367" y="269118"/>
                    </a:lnTo>
                    <a:cubicBezTo>
                      <a:pt x="94265" y="272881"/>
                      <a:pt x="103046" y="270999"/>
                      <a:pt x="106809" y="264101"/>
                    </a:cubicBezTo>
                    <a:lnTo>
                      <a:pt x="116843" y="247167"/>
                    </a:lnTo>
                    <a:cubicBezTo>
                      <a:pt x="129387" y="250303"/>
                      <a:pt x="142557" y="252185"/>
                      <a:pt x="156354" y="250930"/>
                    </a:cubicBezTo>
                    <a:lnTo>
                      <a:pt x="163880" y="267236"/>
                    </a:lnTo>
                    <a:cubicBezTo>
                      <a:pt x="167016" y="274762"/>
                      <a:pt x="175796" y="277271"/>
                      <a:pt x="183322" y="274135"/>
                    </a:cubicBezTo>
                    <a:lnTo>
                      <a:pt x="225969" y="254693"/>
                    </a:lnTo>
                    <a:cubicBezTo>
                      <a:pt x="233495" y="251557"/>
                      <a:pt x="236004" y="242777"/>
                      <a:pt x="232868" y="235251"/>
                    </a:cubicBezTo>
                    <a:lnTo>
                      <a:pt x="225342" y="218945"/>
                    </a:lnTo>
                    <a:cubicBezTo>
                      <a:pt x="234749" y="210165"/>
                      <a:pt x="242275" y="199503"/>
                      <a:pt x="247293" y="188214"/>
                    </a:cubicBezTo>
                    <a:lnTo>
                      <a:pt x="264226" y="191350"/>
                    </a:lnTo>
                    <a:cubicBezTo>
                      <a:pt x="272379" y="192604"/>
                      <a:pt x="279278" y="187587"/>
                      <a:pt x="280532" y="179434"/>
                    </a:cubicBezTo>
                    <a:lnTo>
                      <a:pt x="288058" y="133024"/>
                    </a:lnTo>
                    <a:cubicBezTo>
                      <a:pt x="288058" y="125498"/>
                      <a:pt x="283041" y="118599"/>
                      <a:pt x="274888" y="117345"/>
                    </a:cubicBezTo>
                    <a:close/>
                    <a:moveTo>
                      <a:pt x="168270" y="191977"/>
                    </a:moveTo>
                    <a:cubicBezTo>
                      <a:pt x="138794" y="205775"/>
                      <a:pt x="103673" y="192604"/>
                      <a:pt x="89875" y="163128"/>
                    </a:cubicBezTo>
                    <a:cubicBezTo>
                      <a:pt x="76078" y="133651"/>
                      <a:pt x="89248" y="98530"/>
                      <a:pt x="118725" y="84733"/>
                    </a:cubicBezTo>
                    <a:cubicBezTo>
                      <a:pt x="148201" y="70935"/>
                      <a:pt x="183322" y="84106"/>
                      <a:pt x="197120" y="113582"/>
                    </a:cubicBezTo>
                    <a:cubicBezTo>
                      <a:pt x="210917" y="143059"/>
                      <a:pt x="197747" y="178180"/>
                      <a:pt x="168270" y="191977"/>
                    </a:cubicBezTo>
                    <a:close/>
                  </a:path>
                </a:pathLst>
              </a:custGeom>
              <a:grpFill/>
              <a:ln w="62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2107" name="Group 2106">
            <a:extLst>
              <a:ext uri="{FF2B5EF4-FFF2-40B4-BE49-F238E27FC236}">
                <a16:creationId xmlns:a16="http://schemas.microsoft.com/office/drawing/2014/main" id="{8892AAC4-DD63-3E20-443A-5C518D3FC0FC}"/>
              </a:ext>
              <a:ext uri="{C183D7F6-B498-43B3-948B-1728B52AA6E4}">
                <adec:decorative xmlns:adec="http://schemas.microsoft.com/office/drawing/2017/decorative" val="1"/>
              </a:ext>
            </a:extLst>
          </p:cNvPr>
          <p:cNvGrpSpPr/>
          <p:nvPr/>
        </p:nvGrpSpPr>
        <p:grpSpPr>
          <a:xfrm>
            <a:off x="10299651" y="1415251"/>
            <a:ext cx="602584" cy="602584"/>
            <a:chOff x="10299651" y="1737979"/>
            <a:chExt cx="602584" cy="602584"/>
          </a:xfrm>
        </p:grpSpPr>
        <p:sp>
          <p:nvSpPr>
            <p:cNvPr id="2108" name="Oval 2107">
              <a:extLst>
                <a:ext uri="{FF2B5EF4-FFF2-40B4-BE49-F238E27FC236}">
                  <a16:creationId xmlns:a16="http://schemas.microsoft.com/office/drawing/2014/main" id="{A92BAAEE-7478-6FD1-4531-74EBD1E52F72}"/>
                </a:ext>
              </a:extLst>
            </p:cNvPr>
            <p:cNvSpPr/>
            <p:nvPr/>
          </p:nvSpPr>
          <p:spPr bwMode="auto">
            <a:xfrm>
              <a:off x="10299651" y="1737979"/>
              <a:ext cx="602584" cy="602584"/>
            </a:xfrm>
            <a:prstGeom prst="ellipse">
              <a:avLst/>
            </a:prstGeom>
            <a:solidFill>
              <a:schemeClr val="accent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2109" name="Group 122">
              <a:extLst>
                <a:ext uri="{FF2B5EF4-FFF2-40B4-BE49-F238E27FC236}">
                  <a16:creationId xmlns:a16="http://schemas.microsoft.com/office/drawing/2014/main" id="{705C402D-3705-ADF7-294B-2A719DB4062F}"/>
                </a:ext>
              </a:extLst>
            </p:cNvPr>
            <p:cNvGrpSpPr>
              <a:grpSpLocks noChangeAspect="1"/>
            </p:cNvGrpSpPr>
            <p:nvPr/>
          </p:nvGrpSpPr>
          <p:grpSpPr bwMode="auto">
            <a:xfrm>
              <a:off x="10442987" y="1878934"/>
              <a:ext cx="315913" cy="320675"/>
              <a:chOff x="5900" y="2095"/>
              <a:chExt cx="199" cy="202"/>
            </a:xfrm>
            <a:solidFill>
              <a:schemeClr val="bg1"/>
            </a:solidFill>
          </p:grpSpPr>
          <p:sp>
            <p:nvSpPr>
              <p:cNvPr id="2110" name="Freeform 123">
                <a:extLst>
                  <a:ext uri="{FF2B5EF4-FFF2-40B4-BE49-F238E27FC236}">
                    <a16:creationId xmlns:a16="http://schemas.microsoft.com/office/drawing/2014/main" id="{AF6A0C9D-829C-F734-2E1C-F50D79C2E420}"/>
                  </a:ext>
                </a:extLst>
              </p:cNvPr>
              <p:cNvSpPr>
                <a:spLocks/>
              </p:cNvSpPr>
              <p:nvPr/>
            </p:nvSpPr>
            <p:spPr bwMode="auto">
              <a:xfrm>
                <a:off x="5900" y="2095"/>
                <a:ext cx="108" cy="179"/>
              </a:xfrm>
              <a:custGeom>
                <a:avLst/>
                <a:gdLst>
                  <a:gd name="T0" fmla="*/ 150 w 174"/>
                  <a:gd name="T1" fmla="*/ 0 h 289"/>
                  <a:gd name="T2" fmla="*/ 150 w 174"/>
                  <a:gd name="T3" fmla="*/ 0 h 289"/>
                  <a:gd name="T4" fmla="*/ 0 w 174"/>
                  <a:gd name="T5" fmla="*/ 0 h 289"/>
                  <a:gd name="T6" fmla="*/ 0 w 174"/>
                  <a:gd name="T7" fmla="*/ 289 h 289"/>
                  <a:gd name="T8" fmla="*/ 67 w 174"/>
                  <a:gd name="T9" fmla="*/ 289 h 289"/>
                  <a:gd name="T10" fmla="*/ 67 w 174"/>
                  <a:gd name="T11" fmla="*/ 33 h 289"/>
                  <a:gd name="T12" fmla="*/ 174 w 174"/>
                  <a:gd name="T13" fmla="*/ 33 h 289"/>
                  <a:gd name="T14" fmla="*/ 150 w 174"/>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89">
                    <a:moveTo>
                      <a:pt x="150" y="0"/>
                    </a:moveTo>
                    <a:lnTo>
                      <a:pt x="150" y="0"/>
                    </a:lnTo>
                    <a:lnTo>
                      <a:pt x="0" y="0"/>
                    </a:lnTo>
                    <a:lnTo>
                      <a:pt x="0" y="289"/>
                    </a:lnTo>
                    <a:lnTo>
                      <a:pt x="67" y="289"/>
                    </a:lnTo>
                    <a:lnTo>
                      <a:pt x="67" y="33"/>
                    </a:lnTo>
                    <a:lnTo>
                      <a:pt x="174" y="33"/>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0" cap="none" spc="0" normalizeH="0" baseline="0" noProof="0">
                  <a:ln>
                    <a:noFill/>
                  </a:ln>
                  <a:solidFill>
                    <a:srgbClr val="3C3C41"/>
                  </a:solidFill>
                  <a:effectLst/>
                  <a:uLnTx/>
                  <a:uFillTx/>
                  <a:latin typeface="Segoe UI"/>
                  <a:ea typeface="+mn-ea"/>
                  <a:cs typeface="+mn-cs"/>
                </a:endParaRPr>
              </a:p>
            </p:txBody>
          </p:sp>
          <p:sp>
            <p:nvSpPr>
              <p:cNvPr id="2111" name="Freeform 124">
                <a:extLst>
                  <a:ext uri="{FF2B5EF4-FFF2-40B4-BE49-F238E27FC236}">
                    <a16:creationId xmlns:a16="http://schemas.microsoft.com/office/drawing/2014/main" id="{5A021A21-F63A-7F81-5BB5-48BBA9F726DA}"/>
                  </a:ext>
                </a:extLst>
              </p:cNvPr>
              <p:cNvSpPr>
                <a:spLocks noEditPoints="1"/>
              </p:cNvSpPr>
              <p:nvPr/>
            </p:nvSpPr>
            <p:spPr bwMode="auto">
              <a:xfrm>
                <a:off x="5957" y="2132"/>
                <a:ext cx="142" cy="16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grpFill/>
              <a:ln w="63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2152" name="Group 2151">
            <a:extLst>
              <a:ext uri="{FF2B5EF4-FFF2-40B4-BE49-F238E27FC236}">
                <a16:creationId xmlns:a16="http://schemas.microsoft.com/office/drawing/2014/main" id="{88821927-DADC-22E2-2422-A319634D6B96}"/>
              </a:ext>
              <a:ext uri="{C183D7F6-B498-43B3-948B-1728B52AA6E4}">
                <adec:decorative xmlns:adec="http://schemas.microsoft.com/office/drawing/2017/decorative" val="1"/>
              </a:ext>
            </a:extLst>
          </p:cNvPr>
          <p:cNvGrpSpPr/>
          <p:nvPr/>
        </p:nvGrpSpPr>
        <p:grpSpPr>
          <a:xfrm>
            <a:off x="695843" y="2921362"/>
            <a:ext cx="700816" cy="2776097"/>
            <a:chOff x="699954" y="2927898"/>
            <a:chExt cx="700816" cy="2776097"/>
          </a:xfrm>
        </p:grpSpPr>
        <p:cxnSp>
          <p:nvCxnSpPr>
            <p:cNvPr id="2113" name="Straight Connector 2112">
              <a:extLst>
                <a:ext uri="{FF2B5EF4-FFF2-40B4-BE49-F238E27FC236}">
                  <a16:creationId xmlns:a16="http://schemas.microsoft.com/office/drawing/2014/main" id="{BBF9D825-C6AA-B942-4915-6F998520E9EF}"/>
                </a:ext>
              </a:extLst>
            </p:cNvPr>
            <p:cNvCxnSpPr>
              <a:cxnSpLocks/>
              <a:endCxn id="2115" idx="0"/>
            </p:cNvCxnSpPr>
            <p:nvPr/>
          </p:nvCxnSpPr>
          <p:spPr>
            <a:xfrm flipH="1">
              <a:off x="1050362" y="2927898"/>
              <a:ext cx="0" cy="2097284"/>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2149" name="Group 2148">
              <a:extLst>
                <a:ext uri="{FF2B5EF4-FFF2-40B4-BE49-F238E27FC236}">
                  <a16:creationId xmlns:a16="http://schemas.microsoft.com/office/drawing/2014/main" id="{74FC9638-786F-BA0F-5AEE-8EF3D0D6CC2A}"/>
                </a:ext>
                <a:ext uri="{C183D7F6-B498-43B3-948B-1728B52AA6E4}">
                  <adec:decorative xmlns:adec="http://schemas.microsoft.com/office/drawing/2017/decorative" val="1"/>
                </a:ext>
              </a:extLst>
            </p:cNvPr>
            <p:cNvGrpSpPr/>
            <p:nvPr/>
          </p:nvGrpSpPr>
          <p:grpSpPr>
            <a:xfrm>
              <a:off x="699954" y="5025182"/>
              <a:ext cx="700816" cy="678813"/>
              <a:chOff x="654756" y="5343523"/>
              <a:chExt cx="700816" cy="678813"/>
            </a:xfrm>
          </p:grpSpPr>
          <p:sp>
            <p:nvSpPr>
              <p:cNvPr id="2115" name="Oval 2114">
                <a:extLst>
                  <a:ext uri="{FF2B5EF4-FFF2-40B4-BE49-F238E27FC236}">
                    <a16:creationId xmlns:a16="http://schemas.microsoft.com/office/drawing/2014/main" id="{5B23687A-274D-2B53-7C59-4EE4E02B431D}"/>
                  </a:ext>
                </a:extLst>
              </p:cNvPr>
              <p:cNvSpPr/>
              <p:nvPr/>
            </p:nvSpPr>
            <p:spPr>
              <a:xfrm>
                <a:off x="654756" y="5343523"/>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2114" name="Graphic 2113">
                <a:extLst>
                  <a:ext uri="{FF2B5EF4-FFF2-40B4-BE49-F238E27FC236}">
                    <a16:creationId xmlns:a16="http://schemas.microsoft.com/office/drawing/2014/main" id="{68C7E916-77B5-48C2-503F-9917C94C3B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759738" y="5471048"/>
                <a:ext cx="490852" cy="423763"/>
              </a:xfrm>
              <a:prstGeom prst="rect">
                <a:avLst/>
              </a:prstGeom>
            </p:spPr>
          </p:pic>
        </p:grpSp>
      </p:grpSp>
      <p:grpSp>
        <p:nvGrpSpPr>
          <p:cNvPr id="2126" name="Group 2125">
            <a:extLst>
              <a:ext uri="{FF2B5EF4-FFF2-40B4-BE49-F238E27FC236}">
                <a16:creationId xmlns:a16="http://schemas.microsoft.com/office/drawing/2014/main" id="{31FCD032-48D2-D7AF-504A-E568699B4873}"/>
              </a:ext>
              <a:ext uri="{C183D7F6-B498-43B3-948B-1728B52AA6E4}">
                <adec:decorative xmlns:adec="http://schemas.microsoft.com/office/drawing/2017/decorative" val="1"/>
              </a:ext>
            </a:extLst>
          </p:cNvPr>
          <p:cNvGrpSpPr/>
          <p:nvPr/>
        </p:nvGrpSpPr>
        <p:grpSpPr>
          <a:xfrm>
            <a:off x="5508858" y="3570773"/>
            <a:ext cx="1174284" cy="2731499"/>
            <a:chOff x="5571258" y="3827365"/>
            <a:chExt cx="1174284" cy="2731499"/>
          </a:xfrm>
        </p:grpSpPr>
        <p:pic>
          <p:nvPicPr>
            <p:cNvPr id="2127" name="Picture 2126">
              <a:extLst>
                <a:ext uri="{FF2B5EF4-FFF2-40B4-BE49-F238E27FC236}">
                  <a16:creationId xmlns:a16="http://schemas.microsoft.com/office/drawing/2014/main" id="{2A0D4444-2D60-752F-0329-C7B6E7B642FB}"/>
                </a:ext>
              </a:extLst>
            </p:cNvPr>
            <p:cNvPicPr>
              <a:picLocks noChangeAspect="1"/>
            </p:cNvPicPr>
            <p:nvPr/>
          </p:nvPicPr>
          <p:blipFill>
            <a:blip r:embed="rId5"/>
            <a:stretch>
              <a:fillRect/>
            </a:stretch>
          </p:blipFill>
          <p:spPr>
            <a:xfrm>
              <a:off x="5582803" y="5700225"/>
              <a:ext cx="1151194" cy="597029"/>
            </a:xfrm>
            <a:prstGeom prst="rect">
              <a:avLst/>
            </a:prstGeom>
            <a:ln>
              <a:solidFill>
                <a:schemeClr val="tx1"/>
              </a:solidFill>
            </a:ln>
            <a:effectLst/>
          </p:spPr>
        </p:pic>
        <p:sp>
          <p:nvSpPr>
            <p:cNvPr id="2128" name="TextBox 2127">
              <a:extLst>
                <a:ext uri="{FF2B5EF4-FFF2-40B4-BE49-F238E27FC236}">
                  <a16:creationId xmlns:a16="http://schemas.microsoft.com/office/drawing/2014/main" id="{AE3A2CCF-863C-723B-5811-2AFDFC36933E}"/>
                </a:ext>
              </a:extLst>
            </p:cNvPr>
            <p:cNvSpPr txBox="1"/>
            <p:nvPr/>
          </p:nvSpPr>
          <p:spPr>
            <a:xfrm>
              <a:off x="5571258" y="6297254"/>
              <a:ext cx="1174284" cy="2616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Data Wrangler</a:t>
              </a:r>
            </a:p>
          </p:txBody>
        </p:sp>
        <p:cxnSp>
          <p:nvCxnSpPr>
            <p:cNvPr id="2129" name="Connector: Elbow 2128">
              <a:extLst>
                <a:ext uri="{FF2B5EF4-FFF2-40B4-BE49-F238E27FC236}">
                  <a16:creationId xmlns:a16="http://schemas.microsoft.com/office/drawing/2014/main" id="{D538CCC3-9B4F-8AC4-E025-A04121A4C1AE}"/>
                </a:ext>
              </a:extLst>
            </p:cNvPr>
            <p:cNvCxnSpPr>
              <a:cxnSpLocks/>
              <a:stCxn id="86" idx="3"/>
              <a:endCxn id="2127" idx="0"/>
            </p:cNvCxnSpPr>
            <p:nvPr/>
          </p:nvCxnSpPr>
          <p:spPr>
            <a:xfrm>
              <a:off x="6025692" y="3827365"/>
              <a:ext cx="132708" cy="1872860"/>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62" name="Group 2261">
            <a:extLst>
              <a:ext uri="{FF2B5EF4-FFF2-40B4-BE49-F238E27FC236}">
                <a16:creationId xmlns:a16="http://schemas.microsoft.com/office/drawing/2014/main" id="{6EAE9FF6-5D57-9110-C6C0-758955FC17A3}"/>
              </a:ext>
              <a:ext uri="{C183D7F6-B498-43B3-948B-1728B52AA6E4}">
                <adec:decorative xmlns:adec="http://schemas.microsoft.com/office/drawing/2017/decorative" val="1"/>
              </a:ext>
            </a:extLst>
          </p:cNvPr>
          <p:cNvGrpSpPr/>
          <p:nvPr/>
        </p:nvGrpSpPr>
        <p:grpSpPr>
          <a:xfrm>
            <a:off x="6943101" y="3686246"/>
            <a:ext cx="945783" cy="2098199"/>
            <a:chOff x="6943101" y="3686246"/>
            <a:chExt cx="945783" cy="2098199"/>
          </a:xfrm>
        </p:grpSpPr>
        <p:grpSp>
          <p:nvGrpSpPr>
            <p:cNvPr id="2130" name="Group 2129">
              <a:extLst>
                <a:ext uri="{FF2B5EF4-FFF2-40B4-BE49-F238E27FC236}">
                  <a16:creationId xmlns:a16="http://schemas.microsoft.com/office/drawing/2014/main" id="{5909310B-89A4-36F8-2684-D926CD303B5C}"/>
                </a:ext>
              </a:extLst>
            </p:cNvPr>
            <p:cNvGrpSpPr/>
            <p:nvPr/>
          </p:nvGrpSpPr>
          <p:grpSpPr>
            <a:xfrm>
              <a:off x="6943101" y="3686246"/>
              <a:ext cx="945783" cy="2098199"/>
              <a:chOff x="6991766" y="3907198"/>
              <a:chExt cx="945783" cy="2098199"/>
            </a:xfrm>
          </p:grpSpPr>
          <p:cxnSp>
            <p:nvCxnSpPr>
              <p:cNvPr id="2131" name="Connector: Elbow 2130">
                <a:extLst>
                  <a:ext uri="{FF2B5EF4-FFF2-40B4-BE49-F238E27FC236}">
                    <a16:creationId xmlns:a16="http://schemas.microsoft.com/office/drawing/2014/main" id="{D2432F74-1459-0D62-902E-430969DB7B1E}"/>
                  </a:ext>
                </a:extLst>
              </p:cNvPr>
              <p:cNvCxnSpPr>
                <a:cxnSpLocks/>
              </p:cNvCxnSpPr>
              <p:nvPr/>
            </p:nvCxnSpPr>
            <p:spPr>
              <a:xfrm rot="16200000" flipH="1">
                <a:off x="6317029" y="4581935"/>
                <a:ext cx="1718142" cy="368668"/>
              </a:xfrm>
              <a:prstGeom prst="bentConnector3">
                <a:avLst>
                  <a:gd name="adj1" fmla="val 5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2132" name="Picture 2" descr="mlflow — MLflow 2.2.2 documentation">
                <a:extLst>
                  <a:ext uri="{FF2B5EF4-FFF2-40B4-BE49-F238E27FC236}">
                    <a16:creationId xmlns:a16="http://schemas.microsoft.com/office/drawing/2014/main" id="{90A1A86E-61DD-ACA7-0921-40A4103940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8955" y="5683325"/>
                <a:ext cx="878594" cy="322072"/>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2133" name="Straight Connector 2132">
              <a:extLst>
                <a:ext uri="{FF2B5EF4-FFF2-40B4-BE49-F238E27FC236}">
                  <a16:creationId xmlns:a16="http://schemas.microsoft.com/office/drawing/2014/main" id="{B40881E8-2240-3CE7-2BA8-E1320D4E3FD0}"/>
                </a:ext>
                <a:ext uri="{C183D7F6-B498-43B3-948B-1728B52AA6E4}">
                  <adec:decorative xmlns:adec="http://schemas.microsoft.com/office/drawing/2017/decorative" val="1"/>
                </a:ext>
              </a:extLst>
            </p:cNvPr>
            <p:cNvCxnSpPr>
              <a:cxnSpLocks/>
              <a:endCxn id="89" idx="3"/>
            </p:cNvCxnSpPr>
            <p:nvPr/>
          </p:nvCxnSpPr>
          <p:spPr>
            <a:xfrm flipH="1">
              <a:off x="7107302" y="4901551"/>
              <a:ext cx="201168" cy="1"/>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147" name="TextBox 2146">
            <a:extLst>
              <a:ext uri="{FF2B5EF4-FFF2-40B4-BE49-F238E27FC236}">
                <a16:creationId xmlns:a16="http://schemas.microsoft.com/office/drawing/2014/main" id="{3E62CF55-1351-4F88-361B-41CFF59F2672}"/>
              </a:ext>
            </a:extLst>
          </p:cNvPr>
          <p:cNvSpPr txBox="1"/>
          <p:nvPr/>
        </p:nvSpPr>
        <p:spPr>
          <a:xfrm>
            <a:off x="8179565" y="4764731"/>
            <a:ext cx="962860" cy="400110"/>
          </a:xfrm>
          <a:prstGeom prst="rect">
            <a:avLst/>
          </a:prstGeom>
          <a:noFill/>
          <a:ln>
            <a:noFill/>
          </a:ln>
          <a:effectLst>
            <a:glow rad="63500">
              <a:schemeClr val="accent5">
                <a:satMod val="175000"/>
                <a:alpha val="40000"/>
              </a:schemeClr>
            </a:glow>
          </a:effectLst>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mn-ea"/>
                <a:cs typeface="Segoe UI Semibold"/>
              </a:rPr>
              <a:t>Batch</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mn-ea"/>
                <a:cs typeface="Segoe UI Semibold"/>
              </a:rPr>
              <a:t>PREDICT</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2148" name="TextBox 2147">
            <a:extLst>
              <a:ext uri="{FF2B5EF4-FFF2-40B4-BE49-F238E27FC236}">
                <a16:creationId xmlns:a16="http://schemas.microsoft.com/office/drawing/2014/main" id="{252C78C7-B2CE-1DB7-B62C-69416D75CE7F}"/>
              </a:ext>
            </a:extLst>
          </p:cNvPr>
          <p:cNvSpPr txBox="1"/>
          <p:nvPr/>
        </p:nvSpPr>
        <p:spPr>
          <a:xfrm>
            <a:off x="9249789" y="5740516"/>
            <a:ext cx="700816" cy="400110"/>
          </a:xfrm>
          <a:prstGeom prst="rect">
            <a:avLst/>
          </a:prstGeom>
          <a:noFill/>
          <a:ln>
            <a:noFill/>
          </a:ln>
          <a:effectLst>
            <a:glow rad="63500">
              <a:schemeClr val="accent2">
                <a:satMod val="175000"/>
                <a:alpha val="40000"/>
              </a:schemeClr>
            </a:glow>
          </a:effectLst>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mn-ea"/>
                <a:cs typeface="Segoe UI Semibold"/>
              </a:rPr>
              <a:t>Direct Lake</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153" name="Group 2152">
            <a:extLst>
              <a:ext uri="{FF2B5EF4-FFF2-40B4-BE49-F238E27FC236}">
                <a16:creationId xmlns:a16="http://schemas.microsoft.com/office/drawing/2014/main" id="{B7C37DCE-5850-BA4F-FB1B-C898936D9CC2}"/>
              </a:ext>
              <a:ext uri="{C183D7F6-B498-43B3-948B-1728B52AA6E4}">
                <adec:decorative xmlns:adec="http://schemas.microsoft.com/office/drawing/2017/decorative" val="1"/>
              </a:ext>
            </a:extLst>
          </p:cNvPr>
          <p:cNvGrpSpPr/>
          <p:nvPr/>
        </p:nvGrpSpPr>
        <p:grpSpPr>
          <a:xfrm>
            <a:off x="10798387" y="2921362"/>
            <a:ext cx="700816" cy="2776097"/>
            <a:chOff x="699954" y="2927898"/>
            <a:chExt cx="700816" cy="2776097"/>
          </a:xfrm>
        </p:grpSpPr>
        <p:cxnSp>
          <p:nvCxnSpPr>
            <p:cNvPr id="2154" name="Straight Connector 2153">
              <a:extLst>
                <a:ext uri="{FF2B5EF4-FFF2-40B4-BE49-F238E27FC236}">
                  <a16:creationId xmlns:a16="http://schemas.microsoft.com/office/drawing/2014/main" id="{46069BE3-7AD7-9BCD-0A0E-F0A1F890B8E0}"/>
                </a:ext>
              </a:extLst>
            </p:cNvPr>
            <p:cNvCxnSpPr>
              <a:cxnSpLocks/>
              <a:endCxn id="2156" idx="0"/>
            </p:cNvCxnSpPr>
            <p:nvPr/>
          </p:nvCxnSpPr>
          <p:spPr>
            <a:xfrm flipH="1">
              <a:off x="1050362" y="2927898"/>
              <a:ext cx="0" cy="2097284"/>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2155" name="Group 2154">
              <a:extLst>
                <a:ext uri="{FF2B5EF4-FFF2-40B4-BE49-F238E27FC236}">
                  <a16:creationId xmlns:a16="http://schemas.microsoft.com/office/drawing/2014/main" id="{6CDF9C54-3276-5E4E-BE5F-392EFF0A9DC7}"/>
                </a:ext>
                <a:ext uri="{C183D7F6-B498-43B3-948B-1728B52AA6E4}">
                  <adec:decorative xmlns:adec="http://schemas.microsoft.com/office/drawing/2017/decorative" val="1"/>
                </a:ext>
              </a:extLst>
            </p:cNvPr>
            <p:cNvGrpSpPr/>
            <p:nvPr/>
          </p:nvGrpSpPr>
          <p:grpSpPr>
            <a:xfrm>
              <a:off x="699954" y="5025182"/>
              <a:ext cx="700816" cy="678813"/>
              <a:chOff x="654756" y="5343523"/>
              <a:chExt cx="700816" cy="678813"/>
            </a:xfrm>
          </p:grpSpPr>
          <p:sp>
            <p:nvSpPr>
              <p:cNvPr id="2156" name="Oval 2155">
                <a:extLst>
                  <a:ext uri="{FF2B5EF4-FFF2-40B4-BE49-F238E27FC236}">
                    <a16:creationId xmlns:a16="http://schemas.microsoft.com/office/drawing/2014/main" id="{86977846-816B-417D-4656-6B16FCDAEBF7}"/>
                  </a:ext>
                </a:extLst>
              </p:cNvPr>
              <p:cNvSpPr/>
              <p:nvPr/>
            </p:nvSpPr>
            <p:spPr>
              <a:xfrm>
                <a:off x="654756" y="5343523"/>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2157" name="Graphic 2156">
                <a:extLst>
                  <a:ext uri="{FF2B5EF4-FFF2-40B4-BE49-F238E27FC236}">
                    <a16:creationId xmlns:a16="http://schemas.microsoft.com/office/drawing/2014/main" id="{7741A6E2-3252-98BB-0DAE-CCAA74B86A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759738" y="5471048"/>
                <a:ext cx="490852" cy="423763"/>
              </a:xfrm>
              <a:prstGeom prst="rect">
                <a:avLst/>
              </a:prstGeom>
            </p:spPr>
          </p:pic>
        </p:grpSp>
      </p:grpSp>
      <p:grpSp>
        <p:nvGrpSpPr>
          <p:cNvPr id="2183" name="Group 2182">
            <a:extLst>
              <a:ext uri="{FF2B5EF4-FFF2-40B4-BE49-F238E27FC236}">
                <a16:creationId xmlns:a16="http://schemas.microsoft.com/office/drawing/2014/main" id="{C75089E4-976A-1B76-405D-A8E72415C712}"/>
              </a:ext>
              <a:ext uri="{C183D7F6-B498-43B3-948B-1728B52AA6E4}">
                <adec:decorative xmlns:adec="http://schemas.microsoft.com/office/drawing/2017/decorative" val="1"/>
              </a:ext>
            </a:extLst>
          </p:cNvPr>
          <p:cNvGrpSpPr/>
          <p:nvPr/>
        </p:nvGrpSpPr>
        <p:grpSpPr>
          <a:xfrm>
            <a:off x="4027267" y="4186376"/>
            <a:ext cx="700816" cy="2080997"/>
            <a:chOff x="3900806" y="4186376"/>
            <a:chExt cx="700816" cy="2080997"/>
          </a:xfrm>
        </p:grpSpPr>
        <p:grpSp>
          <p:nvGrpSpPr>
            <p:cNvPr id="2167" name="Group 2166">
              <a:extLst>
                <a:ext uri="{FF2B5EF4-FFF2-40B4-BE49-F238E27FC236}">
                  <a16:creationId xmlns:a16="http://schemas.microsoft.com/office/drawing/2014/main" id="{8C67AF37-5DB2-BF65-33F6-320ECB6E43B3}"/>
                </a:ext>
                <a:ext uri="{C183D7F6-B498-43B3-948B-1728B52AA6E4}">
                  <adec:decorative xmlns:adec="http://schemas.microsoft.com/office/drawing/2017/decorative" val="1"/>
                </a:ext>
              </a:extLst>
            </p:cNvPr>
            <p:cNvGrpSpPr/>
            <p:nvPr/>
          </p:nvGrpSpPr>
          <p:grpSpPr>
            <a:xfrm>
              <a:off x="3900806" y="4186376"/>
              <a:ext cx="700816" cy="2080997"/>
              <a:chOff x="699954" y="3622998"/>
              <a:chExt cx="700816" cy="2080997"/>
            </a:xfrm>
          </p:grpSpPr>
          <p:cxnSp>
            <p:nvCxnSpPr>
              <p:cNvPr id="2169" name="Straight Connector 2168">
                <a:extLst>
                  <a:ext uri="{FF2B5EF4-FFF2-40B4-BE49-F238E27FC236}">
                    <a16:creationId xmlns:a16="http://schemas.microsoft.com/office/drawing/2014/main" id="{983B76CC-036B-556E-F83E-A92B4F6E0268}"/>
                  </a:ext>
                </a:extLst>
              </p:cNvPr>
              <p:cNvCxnSpPr>
                <a:cxnSpLocks/>
                <a:endCxn id="2170" idx="0"/>
              </p:cNvCxnSpPr>
              <p:nvPr/>
            </p:nvCxnSpPr>
            <p:spPr>
              <a:xfrm>
                <a:off x="1050362" y="3622998"/>
                <a:ext cx="0" cy="1402184"/>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170" name="Oval 2169">
                <a:extLst>
                  <a:ext uri="{FF2B5EF4-FFF2-40B4-BE49-F238E27FC236}">
                    <a16:creationId xmlns:a16="http://schemas.microsoft.com/office/drawing/2014/main" id="{BD4A1AAE-5C15-3B38-D175-CC5A4EED6455}"/>
                  </a:ext>
                </a:extLst>
              </p:cNvPr>
              <p:cNvSpPr/>
              <p:nvPr/>
            </p:nvSpPr>
            <p:spPr>
              <a:xfrm>
                <a:off x="699954" y="5025182"/>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grpSp>
          <p:nvGrpSpPr>
            <p:cNvPr id="2177" name="Group 208">
              <a:extLst>
                <a:ext uri="{FF2B5EF4-FFF2-40B4-BE49-F238E27FC236}">
                  <a16:creationId xmlns:a16="http://schemas.microsoft.com/office/drawing/2014/main" id="{A423E117-76A7-BF1D-AF4A-9C9547952F7F}"/>
                </a:ext>
              </a:extLst>
            </p:cNvPr>
            <p:cNvGrpSpPr>
              <a:grpSpLocks noChangeAspect="1"/>
            </p:cNvGrpSpPr>
            <p:nvPr/>
          </p:nvGrpSpPr>
          <p:grpSpPr bwMode="auto">
            <a:xfrm>
              <a:off x="4113669" y="5738656"/>
              <a:ext cx="275091" cy="363562"/>
              <a:chOff x="4175" y="2726"/>
              <a:chExt cx="199" cy="263"/>
            </a:xfrm>
            <a:effectLst/>
          </p:grpSpPr>
          <p:sp>
            <p:nvSpPr>
              <p:cNvPr id="2179" name="Freeform 209">
                <a:extLst>
                  <a:ext uri="{FF2B5EF4-FFF2-40B4-BE49-F238E27FC236}">
                    <a16:creationId xmlns:a16="http://schemas.microsoft.com/office/drawing/2014/main" id="{22F1E999-B333-49E0-0456-95F8624DA1A6}"/>
                  </a:ext>
                </a:extLst>
              </p:cNvPr>
              <p:cNvSpPr>
                <a:spLocks noEditPoints="1"/>
              </p:cNvSpPr>
              <p:nvPr/>
            </p:nvSpPr>
            <p:spPr bwMode="auto">
              <a:xfrm>
                <a:off x="4175" y="2726"/>
                <a:ext cx="199" cy="263"/>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2180" name="Freeform 210">
                <a:extLst>
                  <a:ext uri="{FF2B5EF4-FFF2-40B4-BE49-F238E27FC236}">
                    <a16:creationId xmlns:a16="http://schemas.microsoft.com/office/drawing/2014/main" id="{DD9F4C2F-E008-7418-FB9C-0D32561A0E54}"/>
                  </a:ext>
                </a:extLst>
              </p:cNvPr>
              <p:cNvSpPr>
                <a:spLocks/>
              </p:cNvSpPr>
              <p:nvPr/>
            </p:nvSpPr>
            <p:spPr bwMode="auto">
              <a:xfrm>
                <a:off x="4307" y="2726"/>
                <a:ext cx="67" cy="65"/>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grpSp>
      <p:cxnSp>
        <p:nvCxnSpPr>
          <p:cNvPr id="2185" name="Connector: Elbow 2184">
            <a:extLst>
              <a:ext uri="{FF2B5EF4-FFF2-40B4-BE49-F238E27FC236}">
                <a16:creationId xmlns:a16="http://schemas.microsoft.com/office/drawing/2014/main" id="{6FA0CAFE-1D6D-9591-2355-4C3AF59625EF}"/>
              </a:ext>
              <a:ext uri="{C183D7F6-B498-43B3-948B-1728B52AA6E4}">
                <adec:decorative xmlns:adec="http://schemas.microsoft.com/office/drawing/2017/decorative" val="1"/>
              </a:ext>
            </a:extLst>
          </p:cNvPr>
          <p:cNvCxnSpPr>
            <a:stCxn id="2170" idx="6"/>
            <a:endCxn id="88" idx="1"/>
          </p:cNvCxnSpPr>
          <p:nvPr/>
        </p:nvCxnSpPr>
        <p:spPr>
          <a:xfrm flipV="1">
            <a:off x="4728083" y="4901552"/>
            <a:ext cx="356615" cy="1026415"/>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88" name="Group 2187">
            <a:extLst>
              <a:ext uri="{FF2B5EF4-FFF2-40B4-BE49-F238E27FC236}">
                <a16:creationId xmlns:a16="http://schemas.microsoft.com/office/drawing/2014/main" id="{FCF054C9-0E60-37C7-A3F3-75906231D6EF}"/>
              </a:ext>
              <a:ext uri="{C183D7F6-B498-43B3-948B-1728B52AA6E4}">
                <adec:decorative xmlns:adec="http://schemas.microsoft.com/office/drawing/2017/decorative" val="1"/>
              </a:ext>
            </a:extLst>
          </p:cNvPr>
          <p:cNvGrpSpPr/>
          <p:nvPr/>
        </p:nvGrpSpPr>
        <p:grpSpPr>
          <a:xfrm>
            <a:off x="9241987" y="-635685"/>
            <a:ext cx="963855" cy="485723"/>
            <a:chOff x="9241987" y="-635685"/>
            <a:chExt cx="963855" cy="485723"/>
          </a:xfrm>
        </p:grpSpPr>
        <p:pic>
          <p:nvPicPr>
            <p:cNvPr id="2186" name="Picture 2185">
              <a:extLst>
                <a:ext uri="{FF2B5EF4-FFF2-40B4-BE49-F238E27FC236}">
                  <a16:creationId xmlns:a16="http://schemas.microsoft.com/office/drawing/2014/main" id="{B3F03DB6-C88B-FD99-08B8-B2A10440B09D}"/>
                </a:ext>
              </a:extLst>
            </p:cNvPr>
            <p:cNvPicPr>
              <a:picLocks noChangeAspect="1"/>
            </p:cNvPicPr>
            <p:nvPr/>
          </p:nvPicPr>
          <p:blipFill>
            <a:blip r:embed="rId7"/>
            <a:stretch>
              <a:fillRect/>
            </a:stretch>
          </p:blipFill>
          <p:spPr>
            <a:xfrm>
              <a:off x="9241987" y="-576680"/>
              <a:ext cx="374921" cy="367712"/>
            </a:xfrm>
            <a:prstGeom prst="rect">
              <a:avLst/>
            </a:prstGeom>
          </p:spPr>
        </p:pic>
        <p:pic>
          <p:nvPicPr>
            <p:cNvPr id="2187" name="Picture 2186">
              <a:extLst>
                <a:ext uri="{FF2B5EF4-FFF2-40B4-BE49-F238E27FC236}">
                  <a16:creationId xmlns:a16="http://schemas.microsoft.com/office/drawing/2014/main" id="{848EB981-2713-0AB8-CAAA-2A2C175B0007}"/>
                </a:ext>
              </a:extLst>
            </p:cNvPr>
            <p:cNvPicPr>
              <a:picLocks noChangeAspect="1"/>
            </p:cNvPicPr>
            <p:nvPr/>
          </p:nvPicPr>
          <p:blipFill>
            <a:blip r:embed="rId8"/>
            <a:stretch>
              <a:fillRect/>
            </a:stretch>
          </p:blipFill>
          <p:spPr>
            <a:xfrm>
              <a:off x="9658548" y="-635685"/>
              <a:ext cx="547294" cy="485723"/>
            </a:xfrm>
            <a:prstGeom prst="rect">
              <a:avLst/>
            </a:prstGeom>
          </p:spPr>
        </p:pic>
      </p:grpSp>
      <p:grpSp>
        <p:nvGrpSpPr>
          <p:cNvPr id="2211" name="Group 2210">
            <a:extLst>
              <a:ext uri="{FF2B5EF4-FFF2-40B4-BE49-F238E27FC236}">
                <a16:creationId xmlns:a16="http://schemas.microsoft.com/office/drawing/2014/main" id="{813F6F4C-F7A1-6253-EF05-42EACA5BA523}"/>
              </a:ext>
              <a:ext uri="{C183D7F6-B498-43B3-948B-1728B52AA6E4}">
                <adec:decorative xmlns:adec="http://schemas.microsoft.com/office/drawing/2017/decorative" val="1"/>
              </a:ext>
            </a:extLst>
          </p:cNvPr>
          <p:cNvGrpSpPr/>
          <p:nvPr/>
        </p:nvGrpSpPr>
        <p:grpSpPr>
          <a:xfrm>
            <a:off x="8533937" y="4186376"/>
            <a:ext cx="700816" cy="2080997"/>
            <a:chOff x="3900806" y="4186376"/>
            <a:chExt cx="700816" cy="2080997"/>
          </a:xfrm>
        </p:grpSpPr>
        <p:grpSp>
          <p:nvGrpSpPr>
            <p:cNvPr id="2212" name="Group 2211">
              <a:extLst>
                <a:ext uri="{FF2B5EF4-FFF2-40B4-BE49-F238E27FC236}">
                  <a16:creationId xmlns:a16="http://schemas.microsoft.com/office/drawing/2014/main" id="{F29766F4-A124-A5CF-1CE0-424A5B9D2F55}"/>
                </a:ext>
                <a:ext uri="{C183D7F6-B498-43B3-948B-1728B52AA6E4}">
                  <adec:decorative xmlns:adec="http://schemas.microsoft.com/office/drawing/2017/decorative" val="1"/>
                </a:ext>
              </a:extLst>
            </p:cNvPr>
            <p:cNvGrpSpPr/>
            <p:nvPr/>
          </p:nvGrpSpPr>
          <p:grpSpPr>
            <a:xfrm>
              <a:off x="3900806" y="4186376"/>
              <a:ext cx="700816" cy="2080997"/>
              <a:chOff x="699954" y="3622998"/>
              <a:chExt cx="700816" cy="2080997"/>
            </a:xfrm>
          </p:grpSpPr>
          <p:cxnSp>
            <p:nvCxnSpPr>
              <p:cNvPr id="2216" name="Straight Connector 2215">
                <a:extLst>
                  <a:ext uri="{FF2B5EF4-FFF2-40B4-BE49-F238E27FC236}">
                    <a16:creationId xmlns:a16="http://schemas.microsoft.com/office/drawing/2014/main" id="{B135C871-03D3-489B-139C-30EDDEE4972F}"/>
                  </a:ext>
                </a:extLst>
              </p:cNvPr>
              <p:cNvCxnSpPr>
                <a:cxnSpLocks/>
                <a:endCxn id="2217" idx="0"/>
              </p:cNvCxnSpPr>
              <p:nvPr/>
            </p:nvCxnSpPr>
            <p:spPr>
              <a:xfrm>
                <a:off x="1050362" y="3622998"/>
                <a:ext cx="0" cy="1402184"/>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217" name="Oval 2216">
                <a:extLst>
                  <a:ext uri="{FF2B5EF4-FFF2-40B4-BE49-F238E27FC236}">
                    <a16:creationId xmlns:a16="http://schemas.microsoft.com/office/drawing/2014/main" id="{0E89C815-A0CF-E3E0-DAF9-41ADD370FCAF}"/>
                  </a:ext>
                </a:extLst>
              </p:cNvPr>
              <p:cNvSpPr/>
              <p:nvPr/>
            </p:nvSpPr>
            <p:spPr>
              <a:xfrm>
                <a:off x="699954" y="5025182"/>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grpSp>
          <p:nvGrpSpPr>
            <p:cNvPr id="2213" name="Group 208">
              <a:extLst>
                <a:ext uri="{FF2B5EF4-FFF2-40B4-BE49-F238E27FC236}">
                  <a16:creationId xmlns:a16="http://schemas.microsoft.com/office/drawing/2014/main" id="{1DCD5ED5-AD69-AF36-D82A-9C0BCF44333D}"/>
                </a:ext>
              </a:extLst>
            </p:cNvPr>
            <p:cNvGrpSpPr>
              <a:grpSpLocks noChangeAspect="1"/>
            </p:cNvGrpSpPr>
            <p:nvPr/>
          </p:nvGrpSpPr>
          <p:grpSpPr bwMode="auto">
            <a:xfrm>
              <a:off x="4113669" y="5738656"/>
              <a:ext cx="275091" cy="363562"/>
              <a:chOff x="4175" y="2726"/>
              <a:chExt cx="199" cy="263"/>
            </a:xfrm>
            <a:effectLst/>
          </p:grpSpPr>
          <p:sp>
            <p:nvSpPr>
              <p:cNvPr id="2214" name="Freeform 209">
                <a:extLst>
                  <a:ext uri="{FF2B5EF4-FFF2-40B4-BE49-F238E27FC236}">
                    <a16:creationId xmlns:a16="http://schemas.microsoft.com/office/drawing/2014/main" id="{2C2F66B2-6C19-FA81-73C1-17160659E5AD}"/>
                  </a:ext>
                </a:extLst>
              </p:cNvPr>
              <p:cNvSpPr>
                <a:spLocks noEditPoints="1"/>
              </p:cNvSpPr>
              <p:nvPr/>
            </p:nvSpPr>
            <p:spPr bwMode="auto">
              <a:xfrm>
                <a:off x="4175" y="2726"/>
                <a:ext cx="199" cy="263"/>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2215" name="Freeform 210">
                <a:extLst>
                  <a:ext uri="{FF2B5EF4-FFF2-40B4-BE49-F238E27FC236}">
                    <a16:creationId xmlns:a16="http://schemas.microsoft.com/office/drawing/2014/main" id="{13D36000-061E-61D4-DCA4-86A6F247D2A8}"/>
                  </a:ext>
                </a:extLst>
              </p:cNvPr>
              <p:cNvSpPr>
                <a:spLocks/>
              </p:cNvSpPr>
              <p:nvPr/>
            </p:nvSpPr>
            <p:spPr bwMode="auto">
              <a:xfrm>
                <a:off x="4307" y="2726"/>
                <a:ext cx="67" cy="65"/>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grpSp>
      <p:grpSp>
        <p:nvGrpSpPr>
          <p:cNvPr id="2218" name="Group 2217">
            <a:extLst>
              <a:ext uri="{FF2B5EF4-FFF2-40B4-BE49-F238E27FC236}">
                <a16:creationId xmlns:a16="http://schemas.microsoft.com/office/drawing/2014/main" id="{75E76AA8-C339-556A-71ED-4FCA4E54D01A}"/>
              </a:ext>
              <a:ext uri="{C183D7F6-B498-43B3-948B-1728B52AA6E4}">
                <adec:decorative xmlns:adec="http://schemas.microsoft.com/office/drawing/2017/decorative" val="1"/>
              </a:ext>
            </a:extLst>
          </p:cNvPr>
          <p:cNvGrpSpPr/>
          <p:nvPr/>
        </p:nvGrpSpPr>
        <p:grpSpPr>
          <a:xfrm>
            <a:off x="7463713" y="4186376"/>
            <a:ext cx="700816" cy="1105212"/>
            <a:chOff x="3138775" y="4608095"/>
            <a:chExt cx="700816" cy="1105212"/>
          </a:xfrm>
        </p:grpSpPr>
        <p:grpSp>
          <p:nvGrpSpPr>
            <p:cNvPr id="2219" name="Group 2218">
              <a:extLst>
                <a:ext uri="{FF2B5EF4-FFF2-40B4-BE49-F238E27FC236}">
                  <a16:creationId xmlns:a16="http://schemas.microsoft.com/office/drawing/2014/main" id="{00F9D119-7DA3-A49E-F312-0B1B2A9415CC}"/>
                </a:ext>
                <a:ext uri="{C183D7F6-B498-43B3-948B-1728B52AA6E4}">
                  <adec:decorative xmlns:adec="http://schemas.microsoft.com/office/drawing/2017/decorative" val="1"/>
                </a:ext>
              </a:extLst>
            </p:cNvPr>
            <p:cNvGrpSpPr/>
            <p:nvPr/>
          </p:nvGrpSpPr>
          <p:grpSpPr>
            <a:xfrm>
              <a:off x="3138775" y="4608095"/>
              <a:ext cx="700816" cy="1105212"/>
              <a:chOff x="699954" y="4598783"/>
              <a:chExt cx="700816" cy="1105212"/>
            </a:xfrm>
          </p:grpSpPr>
          <p:cxnSp>
            <p:nvCxnSpPr>
              <p:cNvPr id="2232" name="Straight Connector 2231">
                <a:extLst>
                  <a:ext uri="{FF2B5EF4-FFF2-40B4-BE49-F238E27FC236}">
                    <a16:creationId xmlns:a16="http://schemas.microsoft.com/office/drawing/2014/main" id="{47CAE6B8-8599-19DE-BDFF-2E892EB264C7}"/>
                  </a:ext>
                </a:extLst>
              </p:cNvPr>
              <p:cNvCxnSpPr>
                <a:cxnSpLocks/>
                <a:endCxn id="2233" idx="0"/>
              </p:cNvCxnSpPr>
              <p:nvPr/>
            </p:nvCxnSpPr>
            <p:spPr>
              <a:xfrm>
                <a:off x="1050362" y="4598783"/>
                <a:ext cx="0" cy="426399"/>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233" name="Oval 2232">
                <a:extLst>
                  <a:ext uri="{FF2B5EF4-FFF2-40B4-BE49-F238E27FC236}">
                    <a16:creationId xmlns:a16="http://schemas.microsoft.com/office/drawing/2014/main" id="{5F216641-3129-22B1-A720-164BB205634A}"/>
                  </a:ext>
                </a:extLst>
              </p:cNvPr>
              <p:cNvSpPr/>
              <p:nvPr/>
            </p:nvSpPr>
            <p:spPr>
              <a:xfrm>
                <a:off x="699954" y="5025182"/>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grpSp>
          <p:nvGrpSpPr>
            <p:cNvPr id="2220" name="Group 2219">
              <a:extLst>
                <a:ext uri="{FF2B5EF4-FFF2-40B4-BE49-F238E27FC236}">
                  <a16:creationId xmlns:a16="http://schemas.microsoft.com/office/drawing/2014/main" id="{36903791-B217-E5A8-3989-8CD220B93526}"/>
                </a:ext>
              </a:extLst>
            </p:cNvPr>
            <p:cNvGrpSpPr/>
            <p:nvPr/>
          </p:nvGrpSpPr>
          <p:grpSpPr>
            <a:xfrm>
              <a:off x="3293771" y="5199690"/>
              <a:ext cx="390825" cy="348421"/>
              <a:chOff x="3288243" y="5220832"/>
              <a:chExt cx="390825" cy="348421"/>
            </a:xfrm>
          </p:grpSpPr>
          <p:grpSp>
            <p:nvGrpSpPr>
              <p:cNvPr id="2221" name="Group 2220">
                <a:extLst>
                  <a:ext uri="{FF2B5EF4-FFF2-40B4-BE49-F238E27FC236}">
                    <a16:creationId xmlns:a16="http://schemas.microsoft.com/office/drawing/2014/main" id="{FA869185-4A3B-CAFA-CC56-8604FE3E5F43}"/>
                  </a:ext>
                </a:extLst>
              </p:cNvPr>
              <p:cNvGrpSpPr/>
              <p:nvPr/>
            </p:nvGrpSpPr>
            <p:grpSpPr>
              <a:xfrm>
                <a:off x="3288243" y="5220832"/>
                <a:ext cx="302953" cy="270348"/>
                <a:chOff x="744698" y="6192444"/>
                <a:chExt cx="354013" cy="315913"/>
              </a:xfrm>
            </p:grpSpPr>
            <p:sp>
              <p:nvSpPr>
                <p:cNvPr id="2230" name="Freeform 182">
                  <a:extLst>
                    <a:ext uri="{FF2B5EF4-FFF2-40B4-BE49-F238E27FC236}">
                      <a16:creationId xmlns:a16="http://schemas.microsoft.com/office/drawing/2014/main" id="{CE400D4C-8E9C-0758-5327-E90F5689EF81}"/>
                    </a:ext>
                  </a:extLst>
                </p:cNvPr>
                <p:cNvSpPr>
                  <a:spLocks noEditPoints="1"/>
                </p:cNvSpPr>
                <p:nvPr/>
              </p:nvSpPr>
              <p:spPr bwMode="auto">
                <a:xfrm>
                  <a:off x="770098" y="6324207"/>
                  <a:ext cx="303213" cy="184150"/>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2231" name="Freeform 185">
                  <a:extLst>
                    <a:ext uri="{FF2B5EF4-FFF2-40B4-BE49-F238E27FC236}">
                      <a16:creationId xmlns:a16="http://schemas.microsoft.com/office/drawing/2014/main" id="{AB805398-A820-B15D-9CC2-FCF3A5C9D8B2}"/>
                    </a:ext>
                  </a:extLst>
                </p:cNvPr>
                <p:cNvSpPr>
                  <a:spLocks/>
                </p:cNvSpPr>
                <p:nvPr/>
              </p:nvSpPr>
              <p:spPr bwMode="auto">
                <a:xfrm>
                  <a:off x="744698" y="6192444"/>
                  <a:ext cx="354013" cy="106363"/>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sp>
            <p:nvSpPr>
              <p:cNvPr id="2222" name="Rectangle: Rounded Corners 2221">
                <a:extLst>
                  <a:ext uri="{FF2B5EF4-FFF2-40B4-BE49-F238E27FC236}">
                    <a16:creationId xmlns:a16="http://schemas.microsoft.com/office/drawing/2014/main" id="{505B2D22-328E-F97D-6361-3AD236DF0195}"/>
                  </a:ext>
                </a:extLst>
              </p:cNvPr>
              <p:cNvSpPr/>
              <p:nvPr/>
            </p:nvSpPr>
            <p:spPr bwMode="auto">
              <a:xfrm>
                <a:off x="3455565" y="5420959"/>
                <a:ext cx="185818" cy="119804"/>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23" name="Group 2222">
                <a:extLst>
                  <a:ext uri="{FF2B5EF4-FFF2-40B4-BE49-F238E27FC236}">
                    <a16:creationId xmlns:a16="http://schemas.microsoft.com/office/drawing/2014/main" id="{199173EA-012A-C9B5-5253-CB92E1535F17}"/>
                  </a:ext>
                </a:extLst>
              </p:cNvPr>
              <p:cNvGrpSpPr/>
              <p:nvPr/>
            </p:nvGrpSpPr>
            <p:grpSpPr>
              <a:xfrm rot="21182711">
                <a:off x="3485609" y="5437394"/>
                <a:ext cx="193459" cy="131859"/>
                <a:chOff x="2406484" y="5491181"/>
                <a:chExt cx="466956" cy="318271"/>
              </a:xfrm>
            </p:grpSpPr>
            <p:grpSp>
              <p:nvGrpSpPr>
                <p:cNvPr id="2224" name="Group 2223">
                  <a:extLst>
                    <a:ext uri="{FF2B5EF4-FFF2-40B4-BE49-F238E27FC236}">
                      <a16:creationId xmlns:a16="http://schemas.microsoft.com/office/drawing/2014/main" id="{775EDA89-4132-23B4-7047-4C24E9F350E2}"/>
                    </a:ext>
                  </a:extLst>
                </p:cNvPr>
                <p:cNvGrpSpPr/>
                <p:nvPr/>
              </p:nvGrpSpPr>
              <p:grpSpPr>
                <a:xfrm>
                  <a:off x="2406484" y="5491181"/>
                  <a:ext cx="232447" cy="278261"/>
                  <a:chOff x="2406484" y="5491181"/>
                  <a:chExt cx="232447" cy="278261"/>
                </a:xfrm>
              </p:grpSpPr>
              <p:sp>
                <p:nvSpPr>
                  <p:cNvPr id="2228" name="Freeform: Shape 2227">
                    <a:extLst>
                      <a:ext uri="{FF2B5EF4-FFF2-40B4-BE49-F238E27FC236}">
                        <a16:creationId xmlns:a16="http://schemas.microsoft.com/office/drawing/2014/main" id="{CAC68EB9-4769-4BF6-BEC1-96FADD7516E1}"/>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229" name="Freeform: Shape 2228">
                    <a:extLst>
                      <a:ext uri="{FF2B5EF4-FFF2-40B4-BE49-F238E27FC236}">
                        <a16:creationId xmlns:a16="http://schemas.microsoft.com/office/drawing/2014/main" id="{569D10AC-40BD-24C7-BF26-2596066BB102}"/>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225" name="Group 2224">
                  <a:extLst>
                    <a:ext uri="{FF2B5EF4-FFF2-40B4-BE49-F238E27FC236}">
                      <a16:creationId xmlns:a16="http://schemas.microsoft.com/office/drawing/2014/main" id="{68F02947-1856-DB2D-79A2-877573533C5E}"/>
                    </a:ext>
                  </a:extLst>
                </p:cNvPr>
                <p:cNvGrpSpPr/>
                <p:nvPr/>
              </p:nvGrpSpPr>
              <p:grpSpPr>
                <a:xfrm>
                  <a:off x="2640993" y="5531191"/>
                  <a:ext cx="232447" cy="278261"/>
                  <a:chOff x="2406484" y="5491181"/>
                  <a:chExt cx="232447" cy="278261"/>
                </a:xfrm>
              </p:grpSpPr>
              <p:sp>
                <p:nvSpPr>
                  <p:cNvPr id="2226" name="Freeform: Shape 2225">
                    <a:extLst>
                      <a:ext uri="{FF2B5EF4-FFF2-40B4-BE49-F238E27FC236}">
                        <a16:creationId xmlns:a16="http://schemas.microsoft.com/office/drawing/2014/main" id="{004A662A-78F1-1A2E-62A8-EDADC07EA8B5}"/>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227" name="Freeform: Shape 2226">
                    <a:extLst>
                      <a:ext uri="{FF2B5EF4-FFF2-40B4-BE49-F238E27FC236}">
                        <a16:creationId xmlns:a16="http://schemas.microsoft.com/office/drawing/2014/main" id="{14EA7E21-BDCC-D851-4FF6-DE6E7C7B76DA}"/>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grpSp>
      <p:grpSp>
        <p:nvGrpSpPr>
          <p:cNvPr id="2240" name="Group 2239">
            <a:extLst>
              <a:ext uri="{FF2B5EF4-FFF2-40B4-BE49-F238E27FC236}">
                <a16:creationId xmlns:a16="http://schemas.microsoft.com/office/drawing/2014/main" id="{7B57D410-EAFA-4EE8-DAB1-83E8B061F8BB}"/>
              </a:ext>
              <a:ext uri="{C183D7F6-B498-43B3-948B-1728B52AA6E4}">
                <adec:decorative xmlns:adec="http://schemas.microsoft.com/office/drawing/2017/decorative" val="1"/>
              </a:ext>
            </a:extLst>
          </p:cNvPr>
          <p:cNvGrpSpPr/>
          <p:nvPr/>
        </p:nvGrpSpPr>
        <p:grpSpPr>
          <a:xfrm>
            <a:off x="2963543" y="4186376"/>
            <a:ext cx="700816" cy="1105212"/>
            <a:chOff x="3138775" y="4608095"/>
            <a:chExt cx="700816" cy="1105212"/>
          </a:xfrm>
        </p:grpSpPr>
        <p:grpSp>
          <p:nvGrpSpPr>
            <p:cNvPr id="2241" name="Group 2240">
              <a:extLst>
                <a:ext uri="{FF2B5EF4-FFF2-40B4-BE49-F238E27FC236}">
                  <a16:creationId xmlns:a16="http://schemas.microsoft.com/office/drawing/2014/main" id="{A52BC87A-0306-7F64-7F86-435A249298CE}"/>
                </a:ext>
                <a:ext uri="{C183D7F6-B498-43B3-948B-1728B52AA6E4}">
                  <adec:decorative xmlns:adec="http://schemas.microsoft.com/office/drawing/2017/decorative" val="1"/>
                </a:ext>
              </a:extLst>
            </p:cNvPr>
            <p:cNvGrpSpPr/>
            <p:nvPr/>
          </p:nvGrpSpPr>
          <p:grpSpPr>
            <a:xfrm>
              <a:off x="3138775" y="4608095"/>
              <a:ext cx="700816" cy="1105212"/>
              <a:chOff x="699954" y="4598783"/>
              <a:chExt cx="700816" cy="1105212"/>
            </a:xfrm>
          </p:grpSpPr>
          <p:cxnSp>
            <p:nvCxnSpPr>
              <p:cNvPr id="2254" name="Straight Connector 2253">
                <a:extLst>
                  <a:ext uri="{FF2B5EF4-FFF2-40B4-BE49-F238E27FC236}">
                    <a16:creationId xmlns:a16="http://schemas.microsoft.com/office/drawing/2014/main" id="{F6B2DACE-3E09-55C1-1F2B-9DEC579912E4}"/>
                  </a:ext>
                </a:extLst>
              </p:cNvPr>
              <p:cNvCxnSpPr>
                <a:cxnSpLocks/>
                <a:endCxn id="2255" idx="0"/>
              </p:cNvCxnSpPr>
              <p:nvPr/>
            </p:nvCxnSpPr>
            <p:spPr>
              <a:xfrm>
                <a:off x="1050362" y="4598783"/>
                <a:ext cx="0" cy="426399"/>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255" name="Oval 2254">
                <a:extLst>
                  <a:ext uri="{FF2B5EF4-FFF2-40B4-BE49-F238E27FC236}">
                    <a16:creationId xmlns:a16="http://schemas.microsoft.com/office/drawing/2014/main" id="{06136733-89A6-C4F0-6E8C-4C39313B1307}"/>
                  </a:ext>
                </a:extLst>
              </p:cNvPr>
              <p:cNvSpPr/>
              <p:nvPr/>
            </p:nvSpPr>
            <p:spPr>
              <a:xfrm>
                <a:off x="699954" y="5025182"/>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grpSp>
          <p:nvGrpSpPr>
            <p:cNvPr id="2242" name="Group 2241">
              <a:extLst>
                <a:ext uri="{FF2B5EF4-FFF2-40B4-BE49-F238E27FC236}">
                  <a16:creationId xmlns:a16="http://schemas.microsoft.com/office/drawing/2014/main" id="{57892E82-FFEE-D95B-5A46-5F84904EEC72}"/>
                </a:ext>
              </a:extLst>
            </p:cNvPr>
            <p:cNvGrpSpPr/>
            <p:nvPr/>
          </p:nvGrpSpPr>
          <p:grpSpPr>
            <a:xfrm>
              <a:off x="3293771" y="5199690"/>
              <a:ext cx="390825" cy="348421"/>
              <a:chOff x="3288243" y="5220832"/>
              <a:chExt cx="390825" cy="348421"/>
            </a:xfrm>
          </p:grpSpPr>
          <p:grpSp>
            <p:nvGrpSpPr>
              <p:cNvPr id="2243" name="Group 2242">
                <a:extLst>
                  <a:ext uri="{FF2B5EF4-FFF2-40B4-BE49-F238E27FC236}">
                    <a16:creationId xmlns:a16="http://schemas.microsoft.com/office/drawing/2014/main" id="{6500D581-C4EA-FF84-8004-D2935F8A00F8}"/>
                  </a:ext>
                </a:extLst>
              </p:cNvPr>
              <p:cNvGrpSpPr/>
              <p:nvPr/>
            </p:nvGrpSpPr>
            <p:grpSpPr>
              <a:xfrm>
                <a:off x="3288243" y="5220832"/>
                <a:ext cx="302953" cy="270348"/>
                <a:chOff x="744698" y="6192444"/>
                <a:chExt cx="354013" cy="315913"/>
              </a:xfrm>
            </p:grpSpPr>
            <p:sp>
              <p:nvSpPr>
                <p:cNvPr id="2252" name="Freeform 182">
                  <a:extLst>
                    <a:ext uri="{FF2B5EF4-FFF2-40B4-BE49-F238E27FC236}">
                      <a16:creationId xmlns:a16="http://schemas.microsoft.com/office/drawing/2014/main" id="{684879BF-3F95-EFCC-24E1-FB3047D8925D}"/>
                    </a:ext>
                  </a:extLst>
                </p:cNvPr>
                <p:cNvSpPr>
                  <a:spLocks noEditPoints="1"/>
                </p:cNvSpPr>
                <p:nvPr/>
              </p:nvSpPr>
              <p:spPr bwMode="auto">
                <a:xfrm>
                  <a:off x="770098" y="6324207"/>
                  <a:ext cx="303213" cy="184150"/>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2253" name="Freeform 185">
                  <a:extLst>
                    <a:ext uri="{FF2B5EF4-FFF2-40B4-BE49-F238E27FC236}">
                      <a16:creationId xmlns:a16="http://schemas.microsoft.com/office/drawing/2014/main" id="{EE300354-5BE7-6D24-993B-4515E7BF9CBB}"/>
                    </a:ext>
                  </a:extLst>
                </p:cNvPr>
                <p:cNvSpPr>
                  <a:spLocks/>
                </p:cNvSpPr>
                <p:nvPr/>
              </p:nvSpPr>
              <p:spPr bwMode="auto">
                <a:xfrm>
                  <a:off x="744698" y="6192444"/>
                  <a:ext cx="354013" cy="106363"/>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gradFill>
                  <a:gsLst>
                    <a:gs pos="54000">
                      <a:srgbClr val="0078D4"/>
                    </a:gs>
                    <a:gs pos="0">
                      <a:srgbClr val="C03BC4"/>
                    </a:gs>
                  </a:gsLst>
                  <a:path path="circle">
                    <a:fillToRect l="100000" t="100000"/>
                  </a:path>
                </a:gradFill>
                <a:ln w="51197"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sp>
            <p:nvSpPr>
              <p:cNvPr id="2244" name="Rectangle: Rounded Corners 2243">
                <a:extLst>
                  <a:ext uri="{FF2B5EF4-FFF2-40B4-BE49-F238E27FC236}">
                    <a16:creationId xmlns:a16="http://schemas.microsoft.com/office/drawing/2014/main" id="{A1F0FB07-A5BE-60E1-A470-B8132FA6060A}"/>
                  </a:ext>
                </a:extLst>
              </p:cNvPr>
              <p:cNvSpPr/>
              <p:nvPr/>
            </p:nvSpPr>
            <p:spPr bwMode="auto">
              <a:xfrm>
                <a:off x="3455565" y="5420959"/>
                <a:ext cx="185818" cy="119804"/>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45" name="Group 2244">
                <a:extLst>
                  <a:ext uri="{FF2B5EF4-FFF2-40B4-BE49-F238E27FC236}">
                    <a16:creationId xmlns:a16="http://schemas.microsoft.com/office/drawing/2014/main" id="{890BCE52-BE01-1968-3FD6-6611050E1B5A}"/>
                  </a:ext>
                </a:extLst>
              </p:cNvPr>
              <p:cNvGrpSpPr/>
              <p:nvPr/>
            </p:nvGrpSpPr>
            <p:grpSpPr>
              <a:xfrm rot="21182711">
                <a:off x="3485609" y="5437394"/>
                <a:ext cx="193459" cy="131859"/>
                <a:chOff x="2406484" y="5491181"/>
                <a:chExt cx="466956" cy="318271"/>
              </a:xfrm>
            </p:grpSpPr>
            <p:grpSp>
              <p:nvGrpSpPr>
                <p:cNvPr id="2246" name="Group 2245">
                  <a:extLst>
                    <a:ext uri="{FF2B5EF4-FFF2-40B4-BE49-F238E27FC236}">
                      <a16:creationId xmlns:a16="http://schemas.microsoft.com/office/drawing/2014/main" id="{AE122CE6-ECAC-EB9B-5F2F-14C590E3D493}"/>
                    </a:ext>
                  </a:extLst>
                </p:cNvPr>
                <p:cNvGrpSpPr/>
                <p:nvPr/>
              </p:nvGrpSpPr>
              <p:grpSpPr>
                <a:xfrm>
                  <a:off x="2406484" y="5491181"/>
                  <a:ext cx="232447" cy="278261"/>
                  <a:chOff x="2406484" y="5491181"/>
                  <a:chExt cx="232447" cy="278261"/>
                </a:xfrm>
              </p:grpSpPr>
              <p:sp>
                <p:nvSpPr>
                  <p:cNvPr id="2250" name="Freeform: Shape 2249">
                    <a:extLst>
                      <a:ext uri="{FF2B5EF4-FFF2-40B4-BE49-F238E27FC236}">
                        <a16:creationId xmlns:a16="http://schemas.microsoft.com/office/drawing/2014/main" id="{8C122069-C5F3-8407-005C-CEB815C60EE8}"/>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251" name="Freeform: Shape 2250">
                    <a:extLst>
                      <a:ext uri="{FF2B5EF4-FFF2-40B4-BE49-F238E27FC236}">
                        <a16:creationId xmlns:a16="http://schemas.microsoft.com/office/drawing/2014/main" id="{4AC691F9-F23B-3387-4703-2AA564D36396}"/>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247" name="Group 2246">
                  <a:extLst>
                    <a:ext uri="{FF2B5EF4-FFF2-40B4-BE49-F238E27FC236}">
                      <a16:creationId xmlns:a16="http://schemas.microsoft.com/office/drawing/2014/main" id="{0BF1CBA4-6AE5-F234-9727-C56E73F8EBFD}"/>
                    </a:ext>
                  </a:extLst>
                </p:cNvPr>
                <p:cNvGrpSpPr/>
                <p:nvPr/>
              </p:nvGrpSpPr>
              <p:grpSpPr>
                <a:xfrm>
                  <a:off x="2640993" y="5531191"/>
                  <a:ext cx="232447" cy="278261"/>
                  <a:chOff x="2406484" y="5491181"/>
                  <a:chExt cx="232447" cy="278261"/>
                </a:xfrm>
              </p:grpSpPr>
              <p:sp>
                <p:nvSpPr>
                  <p:cNvPr id="2248" name="Freeform: Shape 2247">
                    <a:extLst>
                      <a:ext uri="{FF2B5EF4-FFF2-40B4-BE49-F238E27FC236}">
                        <a16:creationId xmlns:a16="http://schemas.microsoft.com/office/drawing/2014/main" id="{363600CD-0111-FA17-C952-221ED34B616A}"/>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249" name="Freeform: Shape 2248">
                    <a:extLst>
                      <a:ext uri="{FF2B5EF4-FFF2-40B4-BE49-F238E27FC236}">
                        <a16:creationId xmlns:a16="http://schemas.microsoft.com/office/drawing/2014/main" id="{7577BEBA-6581-EA0C-4BE3-12D6336A5CBB}"/>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rgbClr val="C03BC4"/>
                  </a:solidFill>
                  <a:ln w="12741" cap="rnd">
                    <a:solidFill>
                      <a:srgbClr val="C03BC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grpSp>
      <p:grpSp>
        <p:nvGrpSpPr>
          <p:cNvPr id="2259" name="Group 2258">
            <a:extLst>
              <a:ext uri="{FF2B5EF4-FFF2-40B4-BE49-F238E27FC236}">
                <a16:creationId xmlns:a16="http://schemas.microsoft.com/office/drawing/2014/main" id="{A76E02B9-CFCC-5085-A16F-11A5B0296AE5}"/>
              </a:ext>
              <a:ext uri="{C183D7F6-B498-43B3-948B-1728B52AA6E4}">
                <adec:decorative xmlns:adec="http://schemas.microsoft.com/office/drawing/2017/decorative" val="1"/>
              </a:ext>
            </a:extLst>
          </p:cNvPr>
          <p:cNvGrpSpPr/>
          <p:nvPr/>
        </p:nvGrpSpPr>
        <p:grpSpPr>
          <a:xfrm>
            <a:off x="5294106" y="2849006"/>
            <a:ext cx="1603788" cy="449224"/>
            <a:chOff x="5294106" y="2849006"/>
            <a:chExt cx="1603788" cy="449224"/>
          </a:xfrm>
        </p:grpSpPr>
        <p:sp>
          <p:nvSpPr>
            <p:cNvPr id="2257" name="Rectangle: Rounded Corners 2256">
              <a:extLst>
                <a:ext uri="{FF2B5EF4-FFF2-40B4-BE49-F238E27FC236}">
                  <a16:creationId xmlns:a16="http://schemas.microsoft.com/office/drawing/2014/main" id="{D613C4F3-33BA-9EE0-78D9-8EBAA5E69B28}"/>
                </a:ext>
              </a:extLst>
            </p:cNvPr>
            <p:cNvSpPr/>
            <p:nvPr/>
          </p:nvSpPr>
          <p:spPr bwMode="auto">
            <a:xfrm>
              <a:off x="5294106" y="2849006"/>
              <a:ext cx="1603788" cy="449224"/>
            </a:xfrm>
            <a:prstGeom prst="roundRect">
              <a:avLst>
                <a:gd name="adj" fmla="val 50000"/>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SynapseML</a:t>
              </a:r>
            </a:p>
          </p:txBody>
        </p:sp>
        <p:pic>
          <p:nvPicPr>
            <p:cNvPr id="2258" name="Graphic 2257">
              <a:extLst>
                <a:ext uri="{FF2B5EF4-FFF2-40B4-BE49-F238E27FC236}">
                  <a16:creationId xmlns:a16="http://schemas.microsoft.com/office/drawing/2014/main" id="{42DAA3D7-D12C-C21D-AA2D-9C6AA4BCC3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76930" y="2912576"/>
              <a:ext cx="388062" cy="322085"/>
            </a:xfrm>
            <a:prstGeom prst="rect">
              <a:avLst/>
            </a:prstGeom>
            <a:effectLst/>
          </p:spPr>
        </p:pic>
      </p:grpSp>
      <p:pic>
        <p:nvPicPr>
          <p:cNvPr id="2264" name="Graphic 2263">
            <a:extLst>
              <a:ext uri="{FF2B5EF4-FFF2-40B4-BE49-F238E27FC236}">
                <a16:creationId xmlns:a16="http://schemas.microsoft.com/office/drawing/2014/main" id="{6F561651-4E1C-F12A-DDAD-AA7560E2B6A7}"/>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49234" y="-1328748"/>
            <a:ext cx="575049" cy="575049"/>
          </a:xfrm>
          <a:prstGeom prst="rect">
            <a:avLst/>
          </a:prstGeom>
        </p:spPr>
      </p:pic>
      <p:pic>
        <p:nvPicPr>
          <p:cNvPr id="2266" name="Graphic 2265">
            <a:extLst>
              <a:ext uri="{FF2B5EF4-FFF2-40B4-BE49-F238E27FC236}">
                <a16:creationId xmlns:a16="http://schemas.microsoft.com/office/drawing/2014/main" id="{B6BCB417-B11D-EB76-F6D8-331899A3C08B}"/>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83815" y="-1328748"/>
            <a:ext cx="422027" cy="422027"/>
          </a:xfrm>
          <a:prstGeom prst="rect">
            <a:avLst/>
          </a:prstGeom>
        </p:spPr>
      </p:pic>
      <p:grpSp>
        <p:nvGrpSpPr>
          <p:cNvPr id="16" name="Group 15">
            <a:extLst>
              <a:ext uri="{FF2B5EF4-FFF2-40B4-BE49-F238E27FC236}">
                <a16:creationId xmlns:a16="http://schemas.microsoft.com/office/drawing/2014/main" id="{DCF36298-6714-CBBD-4CBB-F57E5FC36DFD}"/>
              </a:ext>
            </a:extLst>
          </p:cNvPr>
          <p:cNvGrpSpPr/>
          <p:nvPr/>
        </p:nvGrpSpPr>
        <p:grpSpPr>
          <a:xfrm>
            <a:off x="6659882" y="5784444"/>
            <a:ext cx="1702581" cy="938939"/>
            <a:chOff x="6659882" y="5784444"/>
            <a:chExt cx="1702581" cy="938939"/>
          </a:xfrm>
        </p:grpSpPr>
        <p:sp>
          <p:nvSpPr>
            <p:cNvPr id="3" name="Oval 2">
              <a:extLst>
                <a:ext uri="{FF2B5EF4-FFF2-40B4-BE49-F238E27FC236}">
                  <a16:creationId xmlns:a16="http://schemas.microsoft.com/office/drawing/2014/main" id="{4A79EAFB-B2E8-D1B6-81C0-5E01816216C5}"/>
                </a:ext>
              </a:extLst>
            </p:cNvPr>
            <p:cNvSpPr/>
            <p:nvPr/>
          </p:nvSpPr>
          <p:spPr>
            <a:xfrm>
              <a:off x="7661647" y="6044570"/>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2C232719-D609-3C8C-0822-4BE0CF0FD1B5}"/>
                </a:ext>
              </a:extLst>
            </p:cNvPr>
            <p:cNvSpPr/>
            <p:nvPr/>
          </p:nvSpPr>
          <p:spPr>
            <a:xfrm>
              <a:off x="6659882" y="6023130"/>
              <a:ext cx="700816" cy="678813"/>
            </a:xfrm>
            <a:prstGeom prst="ellipse">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5" name="Cube 4">
              <a:extLst>
                <a:ext uri="{FF2B5EF4-FFF2-40B4-BE49-F238E27FC236}">
                  <a16:creationId xmlns:a16="http://schemas.microsoft.com/office/drawing/2014/main" id="{7BB749F3-B06F-BA87-7FD9-6FE3CAD37083}"/>
                </a:ext>
              </a:extLst>
            </p:cNvPr>
            <p:cNvSpPr/>
            <p:nvPr/>
          </p:nvSpPr>
          <p:spPr bwMode="auto">
            <a:xfrm>
              <a:off x="7880612" y="6277533"/>
              <a:ext cx="244045" cy="224868"/>
            </a:xfrm>
            <a:prstGeom prst="cube">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 name="Graphic 6" descr="Flask with solid fill">
              <a:extLst>
                <a:ext uri="{FF2B5EF4-FFF2-40B4-BE49-F238E27FC236}">
                  <a16:creationId xmlns:a16="http://schemas.microsoft.com/office/drawing/2014/main" id="{CC1A4246-B34D-D472-528A-4076D085AB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93293" y="6117856"/>
              <a:ext cx="449224" cy="449224"/>
            </a:xfrm>
            <a:prstGeom prst="rect">
              <a:avLst/>
            </a:prstGeom>
          </p:spPr>
        </p:pic>
        <p:cxnSp>
          <p:nvCxnSpPr>
            <p:cNvPr id="9" name="Connector: Elbow 8">
              <a:extLst>
                <a:ext uri="{FF2B5EF4-FFF2-40B4-BE49-F238E27FC236}">
                  <a16:creationId xmlns:a16="http://schemas.microsoft.com/office/drawing/2014/main" id="{C84AEF87-719A-F895-DAC0-EDA9068DF4F7}"/>
                </a:ext>
              </a:extLst>
            </p:cNvPr>
            <p:cNvCxnSpPr>
              <a:stCxn id="2132" idx="2"/>
              <a:endCxn id="4" idx="0"/>
            </p:cNvCxnSpPr>
            <p:nvPr/>
          </p:nvCxnSpPr>
          <p:spPr>
            <a:xfrm rot="5400000">
              <a:off x="7110597" y="5684139"/>
              <a:ext cx="238685" cy="439297"/>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D7928B8C-48FE-ABF0-855B-CDD11D09A886}"/>
                </a:ext>
              </a:extLst>
            </p:cNvPr>
            <p:cNvCxnSpPr>
              <a:stCxn id="2132" idx="2"/>
              <a:endCxn id="3" idx="0"/>
            </p:cNvCxnSpPr>
            <p:nvPr/>
          </p:nvCxnSpPr>
          <p:spPr>
            <a:xfrm rot="16200000" flipH="1">
              <a:off x="7600759" y="5633273"/>
              <a:ext cx="260125" cy="562468"/>
            </a:xfrm>
            <a:prstGeom prst="bentConnector3">
              <a:avLst>
                <a:gd name="adj1" fmla="val 46338"/>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0997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2"/>
                                        </p:tgtEl>
                                        <p:attrNameLst>
                                          <p:attrName>style.visibility</p:attrName>
                                        </p:attrNameLst>
                                      </p:cBhvr>
                                      <p:to>
                                        <p:strVal val="visible"/>
                                      </p:to>
                                    </p:set>
                                    <p:animEffect transition="in" filter="fade">
                                      <p:cBhvr>
                                        <p:cTn id="7" dur="500"/>
                                        <p:tgtEl>
                                          <p:spTgt spid="21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40"/>
                                        </p:tgtEl>
                                        <p:attrNameLst>
                                          <p:attrName>style.visibility</p:attrName>
                                        </p:attrNameLst>
                                      </p:cBhvr>
                                      <p:to>
                                        <p:strVal val="visible"/>
                                      </p:to>
                                    </p:set>
                                    <p:animEffect transition="in" filter="fade">
                                      <p:cBhvr>
                                        <p:cTn id="12" dur="500"/>
                                        <p:tgtEl>
                                          <p:spTgt spid="2240"/>
                                        </p:tgtEl>
                                      </p:cBhvr>
                                    </p:animEffect>
                                  </p:childTnLst>
                                </p:cTn>
                              </p:par>
                              <p:par>
                                <p:cTn id="13" presetID="10" presetClass="entr" presetSubtype="0" fill="hold" nodeType="withEffect">
                                  <p:stCondLst>
                                    <p:cond delay="0"/>
                                  </p:stCondLst>
                                  <p:childTnLst>
                                    <p:set>
                                      <p:cBhvr>
                                        <p:cTn id="14" dur="1" fill="hold">
                                          <p:stCondLst>
                                            <p:cond delay="0"/>
                                          </p:stCondLst>
                                        </p:cTn>
                                        <p:tgtEl>
                                          <p:spTgt spid="2183"/>
                                        </p:tgtEl>
                                        <p:attrNameLst>
                                          <p:attrName>style.visibility</p:attrName>
                                        </p:attrNameLst>
                                      </p:cBhvr>
                                      <p:to>
                                        <p:strVal val="visible"/>
                                      </p:to>
                                    </p:set>
                                    <p:animEffect transition="in" filter="fade">
                                      <p:cBhvr>
                                        <p:cTn id="15" dur="500"/>
                                        <p:tgtEl>
                                          <p:spTgt spid="218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185"/>
                                        </p:tgtEl>
                                        <p:attrNameLst>
                                          <p:attrName>style.visibility</p:attrName>
                                        </p:attrNameLst>
                                      </p:cBhvr>
                                      <p:to>
                                        <p:strVal val="visible"/>
                                      </p:to>
                                    </p:set>
                                    <p:animEffect transition="in" filter="wipe(left)">
                                      <p:cBhvr>
                                        <p:cTn id="20" dur="500"/>
                                        <p:tgtEl>
                                          <p:spTgt spid="218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26"/>
                                        </p:tgtEl>
                                        <p:attrNameLst>
                                          <p:attrName>style.visibility</p:attrName>
                                        </p:attrNameLst>
                                      </p:cBhvr>
                                      <p:to>
                                        <p:strVal val="visible"/>
                                      </p:to>
                                    </p:set>
                                    <p:animEffect transition="in" filter="fade">
                                      <p:cBhvr>
                                        <p:cTn id="25" dur="500"/>
                                        <p:tgtEl>
                                          <p:spTgt spid="21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59"/>
                                        </p:tgtEl>
                                        <p:attrNameLst>
                                          <p:attrName>style.visibility</p:attrName>
                                        </p:attrNameLst>
                                      </p:cBhvr>
                                      <p:to>
                                        <p:strVal val="visible"/>
                                      </p:to>
                                    </p:set>
                                    <p:animEffect transition="in" filter="fade">
                                      <p:cBhvr>
                                        <p:cTn id="30" dur="500"/>
                                        <p:tgtEl>
                                          <p:spTgt spid="225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62"/>
                                        </p:tgtEl>
                                        <p:attrNameLst>
                                          <p:attrName>style.visibility</p:attrName>
                                        </p:attrNameLst>
                                      </p:cBhvr>
                                      <p:to>
                                        <p:strVal val="visible"/>
                                      </p:to>
                                    </p:set>
                                    <p:animEffect transition="in" filter="fade">
                                      <p:cBhvr>
                                        <p:cTn id="35" dur="500"/>
                                        <p:tgtEl>
                                          <p:spTgt spid="226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18"/>
                                        </p:tgtEl>
                                        <p:attrNameLst>
                                          <p:attrName>style.visibility</p:attrName>
                                        </p:attrNameLst>
                                      </p:cBhvr>
                                      <p:to>
                                        <p:strVal val="visible"/>
                                      </p:to>
                                    </p:set>
                                    <p:animEffect transition="in" filter="fade">
                                      <p:cBhvr>
                                        <p:cTn id="44" dur="500"/>
                                        <p:tgtEl>
                                          <p:spTgt spid="2218"/>
                                        </p:tgtEl>
                                      </p:cBhvr>
                                    </p:animEffect>
                                  </p:childTnLst>
                                </p:cTn>
                              </p:par>
                              <p:par>
                                <p:cTn id="45" presetID="10" presetClass="entr" presetSubtype="0" fill="hold" nodeType="withEffect">
                                  <p:stCondLst>
                                    <p:cond delay="0"/>
                                  </p:stCondLst>
                                  <p:childTnLst>
                                    <p:set>
                                      <p:cBhvr>
                                        <p:cTn id="46" dur="1" fill="hold">
                                          <p:stCondLst>
                                            <p:cond delay="0"/>
                                          </p:stCondLst>
                                        </p:cTn>
                                        <p:tgtEl>
                                          <p:spTgt spid="2211"/>
                                        </p:tgtEl>
                                        <p:attrNameLst>
                                          <p:attrName>style.visibility</p:attrName>
                                        </p:attrNameLst>
                                      </p:cBhvr>
                                      <p:to>
                                        <p:strVal val="visible"/>
                                      </p:to>
                                    </p:set>
                                    <p:animEffect transition="in" filter="fade">
                                      <p:cBhvr>
                                        <p:cTn id="47" dur="500"/>
                                        <p:tgtEl>
                                          <p:spTgt spid="22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47"/>
                                        </p:tgtEl>
                                        <p:attrNameLst>
                                          <p:attrName>style.visibility</p:attrName>
                                        </p:attrNameLst>
                                      </p:cBhvr>
                                      <p:to>
                                        <p:strVal val="visible"/>
                                      </p:to>
                                    </p:set>
                                    <p:animEffect transition="in" filter="fade">
                                      <p:cBhvr>
                                        <p:cTn id="52" dur="500"/>
                                        <p:tgtEl>
                                          <p:spTgt spid="214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48"/>
                                        </p:tgtEl>
                                        <p:attrNameLst>
                                          <p:attrName>style.visibility</p:attrName>
                                        </p:attrNameLst>
                                      </p:cBhvr>
                                      <p:to>
                                        <p:strVal val="visible"/>
                                      </p:to>
                                    </p:set>
                                    <p:animEffect transition="in" filter="fade">
                                      <p:cBhvr>
                                        <p:cTn id="57" dur="500"/>
                                        <p:tgtEl>
                                          <p:spTgt spid="214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53"/>
                                        </p:tgtEl>
                                        <p:attrNameLst>
                                          <p:attrName>style.visibility</p:attrName>
                                        </p:attrNameLst>
                                      </p:cBhvr>
                                      <p:to>
                                        <p:strVal val="visible"/>
                                      </p:to>
                                    </p:set>
                                    <p:animEffect transition="in" filter="fade">
                                      <p:cBhvr>
                                        <p:cTn id="62" dur="500"/>
                                        <p:tgtEl>
                                          <p:spTgt spid="2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7" grpId="0"/>
      <p:bldP spid="214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88EB9E7-F16B-0374-CAD4-E1AFF90F0AEF}"/>
              </a:ext>
            </a:extLst>
          </p:cNvPr>
          <p:cNvSpPr>
            <a:spLocks noGrp="1"/>
          </p:cNvSpPr>
          <p:nvPr>
            <p:ph type="subTitle" idx="1"/>
          </p:nvPr>
        </p:nvSpPr>
        <p:spPr>
          <a:xfrm>
            <a:off x="563721" y="740568"/>
            <a:ext cx="11064557" cy="365126"/>
          </a:xfrm>
        </p:spPr>
        <p:txBody>
          <a:bodyPr/>
          <a:lstStyle/>
          <a:p>
            <a:r>
              <a:rPr lang="en-US" dirty="0"/>
              <a:t>Serve and consume data using Power BI and Data Science</a:t>
            </a:r>
          </a:p>
        </p:txBody>
      </p:sp>
      <p:sp>
        <p:nvSpPr>
          <p:cNvPr id="2" name="Title 1">
            <a:extLst>
              <a:ext uri="{FF2B5EF4-FFF2-40B4-BE49-F238E27FC236}">
                <a16:creationId xmlns:a16="http://schemas.microsoft.com/office/drawing/2014/main" id="{EACDE8CE-21A1-C53D-BAE3-35B41A7E44CF}"/>
              </a:ext>
            </a:extLst>
          </p:cNvPr>
          <p:cNvSpPr>
            <a:spLocks noGrp="1"/>
          </p:cNvSpPr>
          <p:nvPr>
            <p:ph type="title"/>
          </p:nvPr>
        </p:nvSpPr>
        <p:spPr>
          <a:xfrm>
            <a:off x="487680" y="198596"/>
            <a:ext cx="11064240" cy="724535"/>
          </a:xfrm>
        </p:spPr>
        <p:txBody>
          <a:bodyPr/>
          <a:lstStyle/>
          <a:p>
            <a:r>
              <a:rPr lang="en-US" dirty="0"/>
              <a:t>Exercise 4</a:t>
            </a:r>
          </a:p>
        </p:txBody>
      </p:sp>
      <p:pic>
        <p:nvPicPr>
          <p:cNvPr id="6" name="Picture 5">
            <a:extLst>
              <a:ext uri="{FF2B5EF4-FFF2-40B4-BE49-F238E27FC236}">
                <a16:creationId xmlns:a16="http://schemas.microsoft.com/office/drawing/2014/main" id="{DDD33B60-3DFC-28B4-A372-7E3FCEEB107B}"/>
              </a:ext>
            </a:extLst>
          </p:cNvPr>
          <p:cNvPicPr>
            <a:picLocks noChangeAspect="1"/>
          </p:cNvPicPr>
          <p:nvPr/>
        </p:nvPicPr>
        <p:blipFill>
          <a:blip r:embed="rId2"/>
          <a:stretch>
            <a:fillRect/>
          </a:stretch>
        </p:blipFill>
        <p:spPr>
          <a:xfrm>
            <a:off x="487680" y="1219772"/>
            <a:ext cx="9284172" cy="5135308"/>
          </a:xfrm>
          <a:prstGeom prst="rect">
            <a:avLst/>
          </a:prstGeom>
        </p:spPr>
      </p:pic>
    </p:spTree>
    <p:extLst>
      <p:ext uri="{BB962C8B-B14F-4D97-AF65-F5344CB8AC3E}">
        <p14:creationId xmlns:p14="http://schemas.microsoft.com/office/powerpoint/2010/main" val="1121621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60839-6A32-DAAA-D699-C9BCA772AA7C}"/>
              </a:ext>
            </a:extLst>
          </p:cNvPr>
          <p:cNvSpPr>
            <a:spLocks noGrp="1"/>
          </p:cNvSpPr>
          <p:nvPr>
            <p:ph type="title"/>
          </p:nvPr>
        </p:nvSpPr>
        <p:spPr>
          <a:xfrm>
            <a:off x="367614" y="2039938"/>
            <a:ext cx="7126490" cy="2778123"/>
          </a:xfrm>
        </p:spPr>
        <p:txBody>
          <a:bodyPr/>
          <a:lstStyle/>
          <a:p>
            <a:r>
              <a:rPr lang="en-US" sz="5400" b="0" dirty="0">
                <a:gradFill flip="none">
                  <a:gsLst>
                    <a:gs pos="26000">
                      <a:srgbClr val="BA3FC4"/>
                    </a:gs>
                    <a:gs pos="100000">
                      <a:srgbClr val="0078D4"/>
                    </a:gs>
                  </a:gsLst>
                  <a:lin ang="0" scaled="1"/>
                  <a:tileRect/>
                </a:gradFill>
                <a:latin typeface="Segoe UI Semibold"/>
                <a:cs typeface="Segoe UI Semibold"/>
              </a:rPr>
              <a:t>Break (up to 3:05 PM)</a:t>
            </a:r>
            <a:endParaRPr lang="en-US" sz="8000" dirty="0"/>
          </a:p>
        </p:txBody>
      </p:sp>
      <p:sp>
        <p:nvSpPr>
          <p:cNvPr id="4" name="TextBox 3">
            <a:extLst>
              <a:ext uri="{FF2B5EF4-FFF2-40B4-BE49-F238E27FC236}">
                <a16:creationId xmlns:a16="http://schemas.microsoft.com/office/drawing/2014/main" id="{B60D230E-B5C7-0F61-1937-8953F869129D}"/>
              </a:ext>
            </a:extLst>
          </p:cNvPr>
          <p:cNvSpPr txBox="1"/>
          <p:nvPr/>
        </p:nvSpPr>
        <p:spPr>
          <a:xfrm>
            <a:off x="367614" y="5745892"/>
            <a:ext cx="4402094" cy="646331"/>
          </a:xfrm>
          <a:prstGeom prst="rect">
            <a:avLst/>
          </a:prstGeom>
          <a:noFill/>
        </p:spPr>
        <p:txBody>
          <a:bodyPr wrap="square">
            <a:spAutoFit/>
          </a:bodyPr>
          <a:lstStyle/>
          <a:p>
            <a:r>
              <a:rPr lang="en-US" sz="1800" b="0">
                <a:gradFill flip="none">
                  <a:gsLst>
                    <a:gs pos="26000">
                      <a:srgbClr val="BA3FC4"/>
                    </a:gs>
                    <a:gs pos="100000">
                      <a:srgbClr val="0078D4"/>
                    </a:gs>
                  </a:gsLst>
                  <a:lin ang="0" scaled="1"/>
                  <a:tileRect/>
                </a:gradFill>
                <a:latin typeface="Segoe UI Semibold"/>
                <a:cs typeface="Segoe UI Semibold"/>
              </a:rPr>
              <a:t>Grab a coffee, stretch your legs, and get ready for the upcoming challenges!</a:t>
            </a:r>
            <a:endParaRPr lang="en-PL"/>
          </a:p>
        </p:txBody>
      </p:sp>
    </p:spTree>
    <p:extLst>
      <p:ext uri="{BB962C8B-B14F-4D97-AF65-F5344CB8AC3E}">
        <p14:creationId xmlns:p14="http://schemas.microsoft.com/office/powerpoint/2010/main" val="189008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CC21-2DD5-FBD1-A86F-887E34F22886}"/>
              </a:ext>
            </a:extLst>
          </p:cNvPr>
          <p:cNvSpPr>
            <a:spLocks noGrp="1"/>
          </p:cNvSpPr>
          <p:nvPr>
            <p:ph type="title"/>
          </p:nvPr>
        </p:nvSpPr>
        <p:spPr>
          <a:xfrm>
            <a:off x="7224590" y="3358591"/>
            <a:ext cx="4395910" cy="677108"/>
          </a:xfrm>
        </p:spPr>
        <p:txBody>
          <a:bodyPr/>
          <a:lstStyle/>
          <a:p>
            <a:r>
              <a:rPr lang="en-PL"/>
              <a:t>Exercise 5</a:t>
            </a:r>
          </a:p>
        </p:txBody>
      </p:sp>
      <p:sp>
        <p:nvSpPr>
          <p:cNvPr id="3" name="Subtitle 2">
            <a:extLst>
              <a:ext uri="{FF2B5EF4-FFF2-40B4-BE49-F238E27FC236}">
                <a16:creationId xmlns:a16="http://schemas.microsoft.com/office/drawing/2014/main" id="{B0D8BC71-35D0-49E6-9906-385F54736274}"/>
              </a:ext>
            </a:extLst>
          </p:cNvPr>
          <p:cNvSpPr>
            <a:spLocks noGrp="1"/>
          </p:cNvSpPr>
          <p:nvPr>
            <p:ph type="subTitle" idx="1"/>
          </p:nvPr>
        </p:nvSpPr>
        <p:spPr/>
        <p:txBody>
          <a:bodyPr/>
          <a:lstStyle/>
          <a:p>
            <a:r>
              <a:rPr lang="en-GB" dirty="0"/>
              <a:t>Latest Fabric Features (DE side)</a:t>
            </a:r>
            <a:endParaRPr lang="en-PL" dirty="0"/>
          </a:p>
        </p:txBody>
      </p:sp>
    </p:spTree>
    <p:extLst>
      <p:ext uri="{BB962C8B-B14F-4D97-AF65-F5344CB8AC3E}">
        <p14:creationId xmlns:p14="http://schemas.microsoft.com/office/powerpoint/2010/main" val="366558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E2B9AB6-29D2-5E82-7FDF-A8EAB80A77E9}"/>
              </a:ext>
            </a:extLst>
          </p:cNvPr>
          <p:cNvSpPr>
            <a:spLocks noGrp="1"/>
          </p:cNvSpPr>
          <p:nvPr>
            <p:ph type="title"/>
          </p:nvPr>
        </p:nvSpPr>
        <p:spPr>
          <a:xfrm>
            <a:off x="7224590" y="3266258"/>
            <a:ext cx="4395910" cy="769441"/>
          </a:xfrm>
        </p:spPr>
        <p:txBody>
          <a:bodyPr/>
          <a:lstStyle/>
          <a:p>
            <a:r>
              <a:rPr lang="en-US"/>
              <a:t>Workshop recap</a:t>
            </a:r>
          </a:p>
        </p:txBody>
      </p:sp>
    </p:spTree>
    <p:extLst>
      <p:ext uri="{BB962C8B-B14F-4D97-AF65-F5344CB8AC3E}">
        <p14:creationId xmlns:p14="http://schemas.microsoft.com/office/powerpoint/2010/main" val="3659874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B3EDA381-7823-7590-49AB-E1BCCA1E62BB}"/>
              </a:ext>
            </a:extLst>
          </p:cNvPr>
          <p:cNvGraphicFramePr>
            <a:graphicFrameLocks noGrp="1"/>
          </p:cNvGraphicFramePr>
          <p:nvPr>
            <p:extLst>
              <p:ext uri="{D42A27DB-BD31-4B8C-83A1-F6EECF244321}">
                <p14:modId xmlns:p14="http://schemas.microsoft.com/office/powerpoint/2010/main" val="1180568251"/>
              </p:ext>
            </p:extLst>
          </p:nvPr>
        </p:nvGraphicFramePr>
        <p:xfrm>
          <a:off x="209808" y="62538"/>
          <a:ext cx="9613814" cy="6732924"/>
        </p:xfrm>
        <a:graphic>
          <a:graphicData uri="http://schemas.openxmlformats.org/drawingml/2006/table">
            <a:tbl>
              <a:tblPr bandRow="1">
                <a:tableStyleId>{2D5ABB26-0587-4C30-8999-92F81FD0307C}</a:tableStyleId>
              </a:tblPr>
              <a:tblGrid>
                <a:gridCol w="2562495">
                  <a:extLst>
                    <a:ext uri="{9D8B030D-6E8A-4147-A177-3AD203B41FA5}">
                      <a16:colId xmlns:a16="http://schemas.microsoft.com/office/drawing/2014/main" val="3050129559"/>
                    </a:ext>
                  </a:extLst>
                </a:gridCol>
                <a:gridCol w="7051319">
                  <a:extLst>
                    <a:ext uri="{9D8B030D-6E8A-4147-A177-3AD203B41FA5}">
                      <a16:colId xmlns:a16="http://schemas.microsoft.com/office/drawing/2014/main" val="994466208"/>
                    </a:ext>
                  </a:extLst>
                </a:gridCol>
              </a:tblGrid>
              <a:tr h="417834">
                <a:tc>
                  <a:txBody>
                    <a:bodyPr/>
                    <a:lstStyle/>
                    <a:p>
                      <a:pPr lvl="0">
                        <a:lnSpc>
                          <a:spcPct val="150000"/>
                        </a:lnSpc>
                        <a:buNone/>
                      </a:pPr>
                      <a:r>
                        <a:rPr lang="en-US" sz="1800">
                          <a:effectLst/>
                        </a:rPr>
                        <a:t>Category</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tc>
                  <a:txBody>
                    <a:bodyPr/>
                    <a:lstStyle/>
                    <a:p>
                      <a:pPr rtl="0">
                        <a:lnSpc>
                          <a:spcPct val="150000"/>
                        </a:lnSpc>
                      </a:pPr>
                      <a:r>
                        <a:rPr lang="en-US" sz="1800">
                          <a:effectLst/>
                        </a:rPr>
                        <a:t>Description</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extLst>
                  <a:ext uri="{0D108BD9-81ED-4DB2-BD59-A6C34878D82A}">
                    <a16:rowId xmlns:a16="http://schemas.microsoft.com/office/drawing/2014/main" val="1375258416"/>
                  </a:ext>
                </a:extLst>
              </a:tr>
              <a:tr h="769695">
                <a:tc>
                  <a:txBody>
                    <a:bodyPr/>
                    <a:lstStyle/>
                    <a:p>
                      <a:pPr rtl="0">
                        <a:lnSpc>
                          <a:spcPct val="150000"/>
                        </a:lnSpc>
                      </a:pPr>
                      <a:r>
                        <a:rPr lang="en-US" sz="1800">
                          <a:effectLst/>
                        </a:rPr>
                        <a:t>Workshop Format </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tc>
                  <a:txBody>
                    <a:bodyPr/>
                    <a:lstStyle/>
                    <a:p>
                      <a:pPr rtl="0">
                        <a:lnSpc>
                          <a:spcPct val="150000"/>
                        </a:lnSpc>
                      </a:pPr>
                      <a:r>
                        <a:rPr lang="en-US" sz="1800">
                          <a:effectLst/>
                        </a:rPr>
                        <a:t>This is a hands-on workshop. You’ll be actively involved in coding, implementing, and problem-solving. </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extLst>
                  <a:ext uri="{0D108BD9-81ED-4DB2-BD59-A6C34878D82A}">
                    <a16:rowId xmlns:a16="http://schemas.microsoft.com/office/drawing/2014/main" val="1712622488"/>
                  </a:ext>
                </a:extLst>
              </a:tr>
              <a:tr h="769695">
                <a:tc>
                  <a:txBody>
                    <a:bodyPr/>
                    <a:lstStyle/>
                    <a:p>
                      <a:pPr rtl="0">
                        <a:lnSpc>
                          <a:spcPct val="150000"/>
                        </a:lnSpc>
                      </a:pPr>
                      <a:r>
                        <a:rPr lang="en-US" sz="1800">
                          <a:effectLst/>
                        </a:rPr>
                        <a:t>What to Expect </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tc>
                  <a:txBody>
                    <a:bodyPr/>
                    <a:lstStyle/>
                    <a:p>
                      <a:pPr rtl="0">
                        <a:lnSpc>
                          <a:spcPct val="150000"/>
                        </a:lnSpc>
                      </a:pPr>
                      <a:r>
                        <a:rPr lang="en-US" sz="1800">
                          <a:effectLst/>
                        </a:rPr>
                        <a:t>Real-world scenarios and exercises. Direct application of concepts in live environments. </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extLst>
                  <a:ext uri="{0D108BD9-81ED-4DB2-BD59-A6C34878D82A}">
                    <a16:rowId xmlns:a16="http://schemas.microsoft.com/office/drawing/2014/main" val="894018317"/>
                  </a:ext>
                </a:extLst>
              </a:tr>
              <a:tr h="769695">
                <a:tc>
                  <a:txBody>
                    <a:bodyPr/>
                    <a:lstStyle/>
                    <a:p>
                      <a:pPr rtl="0">
                        <a:lnSpc>
                          <a:spcPct val="150000"/>
                        </a:lnSpc>
                      </a:pPr>
                      <a:r>
                        <a:rPr lang="en-US" sz="1800">
                          <a:effectLst/>
                        </a:rPr>
                        <a:t>Participant Engagement</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tc>
                  <a:txBody>
                    <a:bodyPr/>
                    <a:lstStyle/>
                    <a:p>
                      <a:pPr rtl="0">
                        <a:lnSpc>
                          <a:spcPct val="150000"/>
                        </a:lnSpc>
                      </a:pPr>
                      <a:r>
                        <a:rPr lang="en-US" sz="1800">
                          <a:effectLst/>
                        </a:rPr>
                        <a:t>Please have your laptops and necessary tools ready. Prepare to code, collaborate, and share insights. </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extLst>
                  <a:ext uri="{0D108BD9-81ED-4DB2-BD59-A6C34878D82A}">
                    <a16:rowId xmlns:a16="http://schemas.microsoft.com/office/drawing/2014/main" val="1455609376"/>
                  </a:ext>
                </a:extLst>
              </a:tr>
              <a:tr h="769695">
                <a:tc>
                  <a:txBody>
                    <a:bodyPr/>
                    <a:lstStyle/>
                    <a:p>
                      <a:pPr rtl="0">
                        <a:lnSpc>
                          <a:spcPct val="150000"/>
                        </a:lnSpc>
                      </a:pPr>
                      <a:r>
                        <a:rPr lang="en-US" sz="1800">
                          <a:effectLst/>
                        </a:rPr>
                        <a:t>Hands-on</a:t>
                      </a:r>
                    </a:p>
                  </a:txBody>
                  <a:tcPr anchor="ctr">
                    <a:lnL w="9525">
                      <a:solidFill>
                        <a:schemeClr val="bg2">
                          <a:lumMod val="85000"/>
                        </a:schemeClr>
                      </a:solidFill>
                    </a:lnL>
                    <a:lnR w="9525" cap="flat" cmpd="sng" algn="ctr">
                      <a:solidFill>
                        <a:schemeClr val="bg2">
                          <a:lumMod val="85000"/>
                        </a:schemeClr>
                      </a:solidFill>
                      <a:prstDash val="solid"/>
                      <a:round/>
                      <a:headEnd type="none" w="med" len="med"/>
                      <a:tailEnd type="none" w="med" len="med"/>
                    </a:lnR>
                    <a:lnT w="9525" cap="flat" cmpd="sng" algn="ctr">
                      <a:solidFill>
                        <a:schemeClr val="bg2">
                          <a:lumMod val="85000"/>
                        </a:schemeClr>
                      </a:solidFill>
                      <a:prstDash val="solid"/>
                      <a:round/>
                      <a:headEnd type="none" w="med" len="med"/>
                      <a:tailEnd type="none" w="med" len="med"/>
                    </a:lnT>
                    <a:lnB w="9525">
                      <a:solidFill>
                        <a:schemeClr val="bg2">
                          <a:lumMod val="85000"/>
                        </a:schemeClr>
                      </a:solidFill>
                    </a:lnB>
                  </a:tcPr>
                </a:tc>
                <a:tc>
                  <a:txBody>
                    <a:bodyPr/>
                    <a:lstStyle/>
                    <a:p>
                      <a:pPr rtl="0">
                        <a:lnSpc>
                          <a:spcPct val="150000"/>
                        </a:lnSpc>
                      </a:pPr>
                      <a:r>
                        <a:rPr lang="en-US" sz="1800" dirty="0">
                          <a:effectLst/>
                        </a:rPr>
                        <a:t>Please delve into the detailed descriptions provided for each exercise and step. Examine the attached screenshots carefully, and note the sequential visualization presented as 1), 2), 3). Review them thoroughly.</a:t>
                      </a:r>
                    </a:p>
                  </a:txBody>
                  <a:tcPr anchor="ctr">
                    <a:lnL w="9525" cap="flat" cmpd="sng" algn="ctr">
                      <a:solidFill>
                        <a:schemeClr val="bg2">
                          <a:lumMod val="85000"/>
                        </a:schemeClr>
                      </a:solidFill>
                      <a:prstDash val="solid"/>
                      <a:round/>
                      <a:headEnd type="none" w="med" len="med"/>
                      <a:tailEnd type="none" w="med" len="med"/>
                    </a:lnL>
                    <a:lnR w="9525">
                      <a:solidFill>
                        <a:schemeClr val="bg2">
                          <a:lumMod val="85000"/>
                        </a:schemeClr>
                      </a:solidFill>
                    </a:lnR>
                    <a:lnT w="9525" cap="flat" cmpd="sng" algn="ctr">
                      <a:solidFill>
                        <a:schemeClr val="bg2">
                          <a:lumMod val="85000"/>
                        </a:schemeClr>
                      </a:solidFill>
                      <a:prstDash val="solid"/>
                      <a:round/>
                      <a:headEnd type="none" w="med" len="med"/>
                      <a:tailEnd type="none" w="med" len="med"/>
                    </a:lnT>
                    <a:lnB w="9525">
                      <a:solidFill>
                        <a:schemeClr val="bg2">
                          <a:lumMod val="85000"/>
                        </a:schemeClr>
                      </a:solidFill>
                    </a:lnB>
                  </a:tcPr>
                </a:tc>
                <a:extLst>
                  <a:ext uri="{0D108BD9-81ED-4DB2-BD59-A6C34878D82A}">
                    <a16:rowId xmlns:a16="http://schemas.microsoft.com/office/drawing/2014/main" val="778606525"/>
                  </a:ext>
                </a:extLst>
              </a:tr>
              <a:tr h="769695">
                <a:tc>
                  <a:txBody>
                    <a:bodyPr/>
                    <a:lstStyle/>
                    <a:p>
                      <a:pPr rtl="0">
                        <a:lnSpc>
                          <a:spcPct val="150000"/>
                        </a:lnSpc>
                      </a:pPr>
                      <a:r>
                        <a:rPr lang="en-US" sz="1800">
                          <a:effectLst/>
                        </a:rPr>
                        <a:t>Support and Collaboration </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tc>
                  <a:txBody>
                    <a:bodyPr/>
                    <a:lstStyle/>
                    <a:p>
                      <a:pPr rtl="0">
                        <a:lnSpc>
                          <a:spcPct val="150000"/>
                        </a:lnSpc>
                      </a:pPr>
                      <a:r>
                        <a:rPr lang="en-US" sz="1800">
                          <a:effectLst/>
                        </a:rPr>
                        <a:t>Instructors and facilitators are here to guide you. Feel free to ask questions and help your fellow participants. </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extLst>
                  <a:ext uri="{0D108BD9-81ED-4DB2-BD59-A6C34878D82A}">
                    <a16:rowId xmlns:a16="http://schemas.microsoft.com/office/drawing/2014/main" val="1621746653"/>
                  </a:ext>
                </a:extLst>
              </a:tr>
              <a:tr h="1121556">
                <a:tc>
                  <a:txBody>
                    <a:bodyPr/>
                    <a:lstStyle/>
                    <a:p>
                      <a:pPr rtl="0">
                        <a:lnSpc>
                          <a:spcPct val="150000"/>
                        </a:lnSpc>
                      </a:pPr>
                      <a:r>
                        <a:rPr lang="en-US" sz="1800">
                          <a:effectLst/>
                        </a:rPr>
                        <a:t>Outcome </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tc>
                  <a:txBody>
                    <a:bodyPr/>
                    <a:lstStyle/>
                    <a:p>
                      <a:pPr rtl="0">
                        <a:lnSpc>
                          <a:spcPct val="150000"/>
                        </a:lnSpc>
                      </a:pPr>
                      <a:r>
                        <a:rPr lang="en-US" sz="1800" dirty="0">
                          <a:effectLst/>
                        </a:rPr>
                        <a:t>By the end of this workshop, you'll have practical experience and new skills to apply directly to your projects. </a:t>
                      </a:r>
                    </a:p>
                  </a:txBody>
                  <a:tcPr anchor="ctr">
                    <a:lnL w="9525">
                      <a:solidFill>
                        <a:schemeClr val="bg2">
                          <a:lumMod val="85000"/>
                        </a:schemeClr>
                      </a:solidFill>
                    </a:lnL>
                    <a:lnR w="9525">
                      <a:solidFill>
                        <a:schemeClr val="bg2">
                          <a:lumMod val="85000"/>
                        </a:schemeClr>
                      </a:solidFill>
                    </a:lnR>
                    <a:lnT w="9525">
                      <a:solidFill>
                        <a:schemeClr val="bg2">
                          <a:lumMod val="85000"/>
                        </a:schemeClr>
                      </a:solidFill>
                    </a:lnT>
                    <a:lnB w="9525">
                      <a:solidFill>
                        <a:schemeClr val="bg2">
                          <a:lumMod val="85000"/>
                        </a:schemeClr>
                      </a:solidFill>
                    </a:lnB>
                  </a:tcPr>
                </a:tc>
                <a:extLst>
                  <a:ext uri="{0D108BD9-81ED-4DB2-BD59-A6C34878D82A}">
                    <a16:rowId xmlns:a16="http://schemas.microsoft.com/office/drawing/2014/main" val="1028900710"/>
                  </a:ext>
                </a:extLst>
              </a:tr>
            </a:tbl>
          </a:graphicData>
        </a:graphic>
      </p:graphicFrame>
    </p:spTree>
    <p:extLst>
      <p:ext uri="{BB962C8B-B14F-4D97-AF65-F5344CB8AC3E}">
        <p14:creationId xmlns:p14="http://schemas.microsoft.com/office/powerpoint/2010/main" val="6612180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F521-112B-1AAE-5EA4-92ABE2DF020B}"/>
              </a:ext>
            </a:extLst>
          </p:cNvPr>
          <p:cNvSpPr>
            <a:spLocks noGrp="1"/>
          </p:cNvSpPr>
          <p:nvPr>
            <p:ph type="title"/>
          </p:nvPr>
        </p:nvSpPr>
        <p:spPr>
          <a:xfrm>
            <a:off x="607810" y="3165478"/>
            <a:ext cx="3252990" cy="527045"/>
          </a:xfrm>
        </p:spPr>
        <p:txBody>
          <a:bodyPr/>
          <a:lstStyle/>
          <a:p>
            <a:r>
              <a:rPr lang="en-US"/>
              <a:t>Thank you</a:t>
            </a:r>
          </a:p>
        </p:txBody>
      </p:sp>
    </p:spTree>
    <p:extLst>
      <p:ext uri="{BB962C8B-B14F-4D97-AF65-F5344CB8AC3E}">
        <p14:creationId xmlns:p14="http://schemas.microsoft.com/office/powerpoint/2010/main" val="3290704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3FCF5-D021-AB74-052A-D563FD8175B1}"/>
            </a:ext>
          </a:extLst>
        </p:cNvPr>
        <p:cNvGrpSpPr/>
        <p:nvPr/>
      </p:nvGrpSpPr>
      <p:grpSpPr>
        <a:xfrm>
          <a:off x="0" y="0"/>
          <a:ext cx="0" cy="0"/>
          <a:chOff x="0" y="0"/>
          <a:chExt cx="0" cy="0"/>
        </a:xfrm>
      </p:grpSpPr>
      <p:sp>
        <p:nvSpPr>
          <p:cNvPr id="5" name="Title 7">
            <a:extLst>
              <a:ext uri="{FF2B5EF4-FFF2-40B4-BE49-F238E27FC236}">
                <a16:creationId xmlns:a16="http://schemas.microsoft.com/office/drawing/2014/main" id="{5F7F5588-3A0B-BFEA-41B5-A82E0309D6ED}"/>
              </a:ext>
            </a:extLst>
          </p:cNvPr>
          <p:cNvSpPr txBox="1">
            <a:spLocks/>
          </p:cNvSpPr>
          <p:nvPr/>
        </p:nvSpPr>
        <p:spPr>
          <a:xfrm>
            <a:off x="563879" y="1884501"/>
            <a:ext cx="6665435" cy="492443"/>
          </a:xfrm>
          <a:prstGeom prst="rect">
            <a:avLst/>
          </a:prstGeom>
          <a:noFill/>
          <a:ln w="0" cap="flat">
            <a:noFill/>
            <a:prstDash val="solid"/>
            <a:miter/>
          </a:ln>
        </p:spPr>
        <p:txBody>
          <a:bodyPr vert="horz" wrap="square" lIns="9144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Bef>
                <a:spcPts val="1200"/>
              </a:spcBef>
            </a:pPr>
            <a:r>
              <a:rPr lang="en-US" sz="3200" b="1">
                <a:gradFill>
                  <a:gsLst>
                    <a:gs pos="0">
                      <a:schemeClr val="tx1"/>
                    </a:gs>
                    <a:gs pos="100000">
                      <a:schemeClr val="tx1"/>
                    </a:gs>
                  </a:gsLst>
                  <a:lin ang="5400000" scaled="0"/>
                </a:gradFill>
                <a:latin typeface="Segoe Sans Display Semibold" pitchFamily="2" charset="0"/>
                <a:cs typeface="Segoe Sans Display Semibold" pitchFamily="2" charset="0"/>
              </a:rPr>
              <a:t>Visit the Fabric Career Hub!</a:t>
            </a:r>
          </a:p>
        </p:txBody>
      </p:sp>
      <p:sp>
        <p:nvSpPr>
          <p:cNvPr id="11" name="Picture Placeholder 10">
            <a:extLst>
              <a:ext uri="{FF2B5EF4-FFF2-40B4-BE49-F238E27FC236}">
                <a16:creationId xmlns:a16="http://schemas.microsoft.com/office/drawing/2014/main" id="{6C244DCE-15CD-A9A3-4197-908082D7E6D8}"/>
              </a:ext>
              <a:ext uri="{C183D7F6-B498-43B3-948B-1728B52AA6E4}">
                <adec:decorative xmlns:adec="http://schemas.microsoft.com/office/drawing/2017/decorative" val="1"/>
              </a:ext>
            </a:extLst>
          </p:cNvPr>
          <p:cNvSpPr>
            <a:spLocks noGrp="1"/>
          </p:cNvSpPr>
          <p:nvPr>
            <p:ph type="pic" sz="quarter" idx="29"/>
          </p:nvPr>
        </p:nvSpPr>
        <p:spPr>
          <a:xfrm>
            <a:off x="8274297" y="0"/>
            <a:ext cx="3917702" cy="6858000"/>
          </a:xfrm>
        </p:spPr>
        <p:txBody>
          <a:bodyPr/>
          <a:lstStyle/>
          <a:p>
            <a:endParaRPr lang="en-US"/>
          </a:p>
        </p:txBody>
      </p:sp>
      <p:sp>
        <p:nvSpPr>
          <p:cNvPr id="3" name="Slide Number Placeholder 2">
            <a:extLst>
              <a:ext uri="{FF2B5EF4-FFF2-40B4-BE49-F238E27FC236}">
                <a16:creationId xmlns:a16="http://schemas.microsoft.com/office/drawing/2014/main" id="{9DA39B4E-9A7E-F57F-F1E1-FE8566389853}"/>
              </a:ext>
            </a:extLst>
          </p:cNvPr>
          <p:cNvSpPr>
            <a:spLocks noGrp="1"/>
          </p:cNvSpPr>
          <p:nvPr>
            <p:ph type="sldNum" sz="quarter" idx="39"/>
          </p:nvPr>
        </p:nvSpPr>
        <p:spPr>
          <a:xfrm>
            <a:off x="563563"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
        <p:nvSpPr>
          <p:cNvPr id="2" name="Footer Placeholder 1">
            <a:extLst>
              <a:ext uri="{FF2B5EF4-FFF2-40B4-BE49-F238E27FC236}">
                <a16:creationId xmlns:a16="http://schemas.microsoft.com/office/drawing/2014/main" id="{4168A7E9-5F98-36FD-A907-EF73D778DE28}"/>
              </a:ext>
            </a:extLst>
          </p:cNvPr>
          <p:cNvSpPr>
            <a:spLocks noGrp="1"/>
          </p:cNvSpPr>
          <p:nvPr>
            <p:ph type="ftr" sz="quarter" idx="38"/>
          </p:nvPr>
        </p:nvSpPr>
        <p:spPr>
          <a:xfrm>
            <a:off x="962851" y="6311900"/>
            <a:ext cx="2857672"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rPr>
              <a:t>Microsoft Fabric Community Conference 2024</a:t>
            </a:r>
          </a:p>
        </p:txBody>
      </p:sp>
      <p:sp>
        <p:nvSpPr>
          <p:cNvPr id="10" name="Title 9">
            <a:extLst>
              <a:ext uri="{FF2B5EF4-FFF2-40B4-BE49-F238E27FC236}">
                <a16:creationId xmlns:a16="http://schemas.microsoft.com/office/drawing/2014/main" id="{FEA66410-D627-CED8-B290-46F61BFE87E1}"/>
              </a:ext>
            </a:extLst>
          </p:cNvPr>
          <p:cNvSpPr>
            <a:spLocks noGrp="1"/>
          </p:cNvSpPr>
          <p:nvPr>
            <p:ph type="title"/>
          </p:nvPr>
        </p:nvSpPr>
        <p:spPr>
          <a:xfrm>
            <a:off x="563879" y="503396"/>
            <a:ext cx="6665435" cy="1269990"/>
          </a:xfrm>
        </p:spPr>
        <p:txBody>
          <a:bodyPr>
            <a:noAutofit/>
          </a:bodyPr>
          <a:lstStyle/>
          <a:p>
            <a:r>
              <a:rPr lang="en-US" sz="4400" b="1" spc="-50">
                <a:ln w="3175">
                  <a:noFill/>
                </a:ln>
                <a:solidFill>
                  <a:schemeClr val="tx1"/>
                </a:solidFill>
                <a:latin typeface="Segoe Sans Text Semibold (Headings)"/>
                <a:ea typeface="+mn-ea"/>
              </a:rPr>
              <a:t>Become a </a:t>
            </a:r>
            <a:br>
              <a:rPr lang="en-US" sz="4000">
                <a:gradFill>
                  <a:gsLst>
                    <a:gs pos="0">
                      <a:srgbClr val="2E76BC"/>
                    </a:gs>
                    <a:gs pos="50000">
                      <a:srgbClr val="7758C0"/>
                    </a:gs>
                    <a:gs pos="100000">
                      <a:srgbClr val="C03BC4"/>
                    </a:gs>
                  </a:gsLst>
                  <a:lin ang="0" scaled="1"/>
                </a:gradFill>
                <a:latin typeface="Segoe Sans Text Semibold (Headings)"/>
              </a:rPr>
            </a:br>
            <a:r>
              <a:rPr lang="en-US" sz="4400" b="1" spc="-50">
                <a:ln w="3175">
                  <a:noFill/>
                </a:ln>
                <a:gradFill>
                  <a:gsLst>
                    <a:gs pos="0">
                      <a:srgbClr val="2E76BC"/>
                    </a:gs>
                    <a:gs pos="50000">
                      <a:srgbClr val="7758C0"/>
                    </a:gs>
                    <a:gs pos="100000">
                      <a:srgbClr val="C03BC4"/>
                    </a:gs>
                  </a:gsLst>
                  <a:lin ang="0" scaled="1"/>
                </a:gradFill>
                <a:latin typeface="Segoe Sans Display Semibold" pitchFamily="2" charset="0"/>
                <a:ea typeface="+mn-ea"/>
                <a:cs typeface="Segoe Sans Display Semibold" pitchFamily="2" charset="0"/>
              </a:rPr>
              <a:t>Fabric Analytics Engineer</a:t>
            </a:r>
          </a:p>
        </p:txBody>
      </p:sp>
      <p:pic>
        <p:nvPicPr>
          <p:cNvPr id="4" name="Picture 3" descr="A qr code on a white background&#10;&#10;Description automatically generated">
            <a:extLst>
              <a:ext uri="{FF2B5EF4-FFF2-40B4-BE49-F238E27FC236}">
                <a16:creationId xmlns:a16="http://schemas.microsoft.com/office/drawing/2014/main" id="{E12D5E01-8920-DA3B-A1DC-3B002A5EDED1}"/>
              </a:ext>
            </a:extLst>
          </p:cNvPr>
          <p:cNvPicPr>
            <a:picLocks noChangeAspect="1"/>
          </p:cNvPicPr>
          <p:nvPr/>
        </p:nvPicPr>
        <p:blipFill>
          <a:blip r:embed="rId3"/>
          <a:stretch>
            <a:fillRect/>
          </a:stretch>
        </p:blipFill>
        <p:spPr>
          <a:xfrm>
            <a:off x="8955347" y="1969728"/>
            <a:ext cx="2641329" cy="2641329"/>
          </a:xfrm>
          <a:prstGeom prst="rect">
            <a:avLst/>
          </a:prstGeom>
        </p:spPr>
      </p:pic>
      <p:sp>
        <p:nvSpPr>
          <p:cNvPr id="9" name="TextBox 8">
            <a:extLst>
              <a:ext uri="{FF2B5EF4-FFF2-40B4-BE49-F238E27FC236}">
                <a16:creationId xmlns:a16="http://schemas.microsoft.com/office/drawing/2014/main" id="{7D7BEE75-0EE8-91A3-280F-C006761AFE07}"/>
              </a:ext>
            </a:extLst>
          </p:cNvPr>
          <p:cNvSpPr txBox="1"/>
          <p:nvPr/>
        </p:nvSpPr>
        <p:spPr>
          <a:xfrm>
            <a:off x="8510410" y="5011349"/>
            <a:ext cx="3531202" cy="307777"/>
          </a:xfrm>
          <a:prstGeom prst="rect">
            <a:avLst/>
          </a:prstGeom>
          <a:noFill/>
        </p:spPr>
        <p:txBody>
          <a:bodyPr wrap="square" lIns="0" tIns="0" rIns="0" bIns="0">
            <a:spAutoFit/>
          </a:bodyPr>
          <a:lstStyle>
            <a:defPPr>
              <a:defRPr lang="en-US"/>
            </a:defPPr>
            <a:lvl1pPr algn="ctr" defTabSz="932742">
              <a:spcBef>
                <a:spcPct val="0"/>
              </a:spcBef>
              <a:defRPr sz="2000" b="1" spc="-30">
                <a:ln w="3175">
                  <a:noFill/>
                </a:ln>
                <a:solidFill>
                  <a:schemeClr val="bg1"/>
                </a:solidFill>
                <a:latin typeface="Segoe Sans Display Semibold" pitchFamily="2" charset="0"/>
                <a:cs typeface="Segoe Sans Display Semibold" pitchFamily="2" charset="0"/>
              </a:defRPr>
            </a:lvl1pPr>
          </a:lstStyle>
          <a:p>
            <a:r>
              <a:rPr lang="en-US">
                <a:solidFill>
                  <a:schemeClr val="bg2"/>
                </a:solidFill>
              </a:rPr>
              <a:t>aka.ms/FabricCareerHub </a:t>
            </a:r>
          </a:p>
        </p:txBody>
      </p:sp>
      <p:sp>
        <p:nvSpPr>
          <p:cNvPr id="17" name="TextBox 16">
            <a:extLst>
              <a:ext uri="{FF2B5EF4-FFF2-40B4-BE49-F238E27FC236}">
                <a16:creationId xmlns:a16="http://schemas.microsoft.com/office/drawing/2014/main" id="{D17278F2-AB0A-39D4-4921-663DAD7420EA}"/>
              </a:ext>
            </a:extLst>
          </p:cNvPr>
          <p:cNvSpPr txBox="1"/>
          <p:nvPr/>
        </p:nvSpPr>
        <p:spPr>
          <a:xfrm>
            <a:off x="563563" y="5654859"/>
            <a:ext cx="4861192" cy="369332"/>
          </a:xfrm>
          <a:prstGeom prst="rect">
            <a:avLst/>
          </a:prstGeom>
          <a:noFill/>
        </p:spPr>
        <p:txBody>
          <a:bodyPr wrap="square" lIns="0" tIns="0" rIns="0" bIns="0">
            <a:spAutoFit/>
          </a:bodyPr>
          <a:lstStyle/>
          <a:p>
            <a:pPr>
              <a:spcBef>
                <a:spcPts val="2400"/>
              </a:spcBef>
            </a:pPr>
            <a:r>
              <a:rPr lang="en-US" sz="1200">
                <a:solidFill>
                  <a:schemeClr val="bg2">
                    <a:lumMod val="50000"/>
                  </a:schemeClr>
                </a:solidFill>
                <a:latin typeface="Segoe Sans Display" pitchFamily="2" charset="0"/>
                <a:ea typeface="Segoe UI" panose="020B0502040204020203" pitchFamily="34" charset="0"/>
                <a:cs typeface="Segoe Sans Display" pitchFamily="2" charset="0"/>
              </a:rPr>
              <a:t>Become eligible for a free Microsoft Certification exam by completing one of the 4 challenges in the Microsoft Learn AI Cloud Skills Challenge.</a:t>
            </a:r>
          </a:p>
        </p:txBody>
      </p:sp>
      <p:sp>
        <p:nvSpPr>
          <p:cNvPr id="6" name="Rectangle 5">
            <a:extLst>
              <a:ext uri="{FF2B5EF4-FFF2-40B4-BE49-F238E27FC236}">
                <a16:creationId xmlns:a16="http://schemas.microsoft.com/office/drawing/2014/main" id="{972F32C5-C208-0893-91FA-5BDAFD08248A}"/>
              </a:ext>
            </a:extLst>
          </p:cNvPr>
          <p:cNvSpPr/>
          <p:nvPr/>
        </p:nvSpPr>
        <p:spPr>
          <a:xfrm>
            <a:off x="2122713" y="3075251"/>
            <a:ext cx="5106601" cy="1759352"/>
          </a:xfrm>
          <a:prstGeom prst="rect">
            <a:avLst/>
          </a:prstGeom>
          <a:noFill/>
          <a:ln w="25400">
            <a:gradFill flip="none" rotWithShape="1">
              <a:gsLst>
                <a:gs pos="0">
                  <a:schemeClr val="accent4"/>
                </a:gs>
                <a:gs pos="100000">
                  <a:schemeClr val="accent2"/>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7">
            <a:extLst>
              <a:ext uri="{FF2B5EF4-FFF2-40B4-BE49-F238E27FC236}">
                <a16:creationId xmlns:a16="http://schemas.microsoft.com/office/drawing/2014/main" id="{7F3D36D5-7053-476D-219E-D169B6C01DA0}"/>
              </a:ext>
            </a:extLst>
          </p:cNvPr>
          <p:cNvSpPr txBox="1">
            <a:spLocks/>
          </p:cNvSpPr>
          <p:nvPr/>
        </p:nvSpPr>
        <p:spPr>
          <a:xfrm>
            <a:off x="3330463" y="3254668"/>
            <a:ext cx="3898852" cy="1354217"/>
          </a:xfrm>
          <a:prstGeom prst="rect">
            <a:avLst/>
          </a:prstGeom>
          <a:noFill/>
          <a:ln w="0" cap="flat">
            <a:noFill/>
            <a:prstDash val="solid"/>
            <a:miter/>
          </a:ln>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Bef>
                <a:spcPts val="1200"/>
              </a:spcBef>
            </a:pPr>
            <a:r>
              <a:rPr lang="en-US" sz="4400" b="1">
                <a:latin typeface="Segoe Sans Text Semibold (Headings)"/>
                <a:cs typeface="Segoe Sans Display" pitchFamily="2" charset="0"/>
              </a:rPr>
              <a:t>Discount on </a:t>
            </a:r>
            <a:br>
              <a:rPr lang="en-US" sz="4400" b="1">
                <a:latin typeface="Segoe Sans Text Semibold (Headings)"/>
                <a:cs typeface="Segoe Sans Display" pitchFamily="2" charset="0"/>
              </a:rPr>
            </a:br>
            <a:r>
              <a:rPr lang="en-US" sz="4400" b="1">
                <a:gradFill>
                  <a:gsLst>
                    <a:gs pos="0">
                      <a:srgbClr val="2E76BC"/>
                    </a:gs>
                    <a:gs pos="50000">
                      <a:srgbClr val="7758C0"/>
                    </a:gs>
                    <a:gs pos="100000">
                      <a:srgbClr val="C03BC4"/>
                    </a:gs>
                  </a:gsLst>
                  <a:lin ang="0" scaled="1"/>
                </a:gradFill>
                <a:latin typeface="Segoe Sans Display" pitchFamily="2" charset="0"/>
                <a:cs typeface="Segoe Sans Display" pitchFamily="2" charset="0"/>
              </a:rPr>
              <a:t>DP-600 Exam</a:t>
            </a:r>
            <a:endParaRPr lang="en-US" b="1">
              <a:gradFill>
                <a:gsLst>
                  <a:gs pos="0">
                    <a:srgbClr val="2E76BC"/>
                  </a:gs>
                  <a:gs pos="50000">
                    <a:srgbClr val="7758C0"/>
                  </a:gs>
                  <a:gs pos="100000">
                    <a:srgbClr val="C03BC4"/>
                  </a:gs>
                </a:gsLst>
                <a:lin ang="0" scaled="1"/>
              </a:gradFill>
              <a:latin typeface="Segoe Sans Display" pitchFamily="2" charset="0"/>
              <a:cs typeface="Segoe Sans Display" pitchFamily="2" charset="0"/>
            </a:endParaRPr>
          </a:p>
        </p:txBody>
      </p:sp>
      <p:sp>
        <p:nvSpPr>
          <p:cNvPr id="13" name="Title 7">
            <a:extLst>
              <a:ext uri="{FF2B5EF4-FFF2-40B4-BE49-F238E27FC236}">
                <a16:creationId xmlns:a16="http://schemas.microsoft.com/office/drawing/2014/main" id="{A5886763-B19D-7B4C-E67C-3E9285C4769B}"/>
              </a:ext>
            </a:extLst>
          </p:cNvPr>
          <p:cNvSpPr txBox="1">
            <a:spLocks/>
          </p:cNvSpPr>
          <p:nvPr/>
        </p:nvSpPr>
        <p:spPr>
          <a:xfrm>
            <a:off x="3330463" y="4824015"/>
            <a:ext cx="3917702" cy="470059"/>
          </a:xfrm>
          <a:prstGeom prst="rect">
            <a:avLst/>
          </a:prstGeom>
          <a:gradFill>
            <a:gsLst>
              <a:gs pos="0">
                <a:srgbClr val="2E76BC"/>
              </a:gs>
              <a:gs pos="50000">
                <a:srgbClr val="7758C0"/>
              </a:gs>
              <a:gs pos="100000">
                <a:srgbClr val="C03BC4"/>
              </a:gs>
            </a:gsLst>
            <a:lin ang="0" scaled="1"/>
          </a:gradFill>
        </p:spPr>
        <p:txBody>
          <a:bodyPr wrap="square" lIns="91440" tIns="73152" rIns="91440" bIns="73152" anchor="ctr" anchorCtr="0">
            <a:spAutoFit/>
          </a:bodyPr>
          <a:lstStyle>
            <a:defPPr>
              <a:defRPr lang="en-US"/>
            </a:defPPr>
            <a:lvl1pPr algn="ctr" defTabSz="932742">
              <a:defRPr sz="4000" b="1">
                <a:ln w="3175">
                  <a:noFill/>
                </a:ln>
                <a:solidFill>
                  <a:schemeClr val="bg1"/>
                </a:solidFill>
                <a:latin typeface="Segoe Sans Display Semibold" pitchFamily="2" charset="0"/>
                <a:cs typeface="Segoe Sans Display Semibold" pitchFamily="2" charset="0"/>
              </a:defRPr>
            </a:lvl1pPr>
          </a:lstStyle>
          <a:p>
            <a:r>
              <a:rPr lang="en-US" sz="2000" spc="300"/>
              <a:t>LIMITED TIME ONLY</a:t>
            </a:r>
          </a:p>
        </p:txBody>
      </p:sp>
      <p:sp>
        <p:nvSpPr>
          <p:cNvPr id="19" name="12-Point Star 18">
            <a:extLst>
              <a:ext uri="{FF2B5EF4-FFF2-40B4-BE49-F238E27FC236}">
                <a16:creationId xmlns:a16="http://schemas.microsoft.com/office/drawing/2014/main" id="{EBED8BA3-C2D6-9E19-5354-85F5451D134D}"/>
              </a:ext>
            </a:extLst>
          </p:cNvPr>
          <p:cNvSpPr/>
          <p:nvPr/>
        </p:nvSpPr>
        <p:spPr>
          <a:xfrm>
            <a:off x="564597" y="2742452"/>
            <a:ext cx="2432304" cy="2432304"/>
          </a:xfrm>
          <a:prstGeom prst="star12">
            <a:avLst/>
          </a:prstGeom>
          <a:gradFill>
            <a:gsLst>
              <a:gs pos="0">
                <a:srgbClr val="2E76BC"/>
              </a:gs>
              <a:gs pos="50000">
                <a:srgbClr val="7758C0"/>
              </a:gs>
              <a:gs pos="100000">
                <a:srgbClr val="C03BC4"/>
              </a:gs>
            </a:gsLst>
            <a:lin ang="0" scaled="1"/>
          </a:gradFill>
        </p:spPr>
        <p:txBody>
          <a:bodyPr wrap="square" lIns="91440" tIns="73152" rIns="91440" bIns="73152" anchor="ctr" anchorCtr="0">
            <a:spAutoFit/>
          </a:bodyPr>
          <a:lstStyle/>
          <a:p>
            <a:pPr algn="ctr" defTabSz="932742"/>
            <a:endParaRPr lang="en-US" sz="4000" b="1">
              <a:ln w="3175">
                <a:noFill/>
              </a:ln>
              <a:solidFill>
                <a:schemeClr val="bg1"/>
              </a:solidFill>
              <a:latin typeface="Segoe Sans Display Semibold" pitchFamily="2" charset="0"/>
              <a:cs typeface="Segoe Sans Display Semibold" pitchFamily="2" charset="0"/>
            </a:endParaRPr>
          </a:p>
        </p:txBody>
      </p:sp>
      <p:sp>
        <p:nvSpPr>
          <p:cNvPr id="20" name="TextBox 19">
            <a:extLst>
              <a:ext uri="{FF2B5EF4-FFF2-40B4-BE49-F238E27FC236}">
                <a16:creationId xmlns:a16="http://schemas.microsoft.com/office/drawing/2014/main" id="{0C8765CC-456D-B90C-4434-10F81A08E79F}"/>
              </a:ext>
            </a:extLst>
          </p:cNvPr>
          <p:cNvSpPr txBox="1"/>
          <p:nvPr/>
        </p:nvSpPr>
        <p:spPr>
          <a:xfrm>
            <a:off x="751232" y="3444799"/>
            <a:ext cx="2059034" cy="1144929"/>
          </a:xfrm>
          <a:prstGeom prst="rect">
            <a:avLst/>
          </a:prstGeom>
          <a:noFill/>
        </p:spPr>
        <p:txBody>
          <a:bodyPr wrap="square" rtlCol="0">
            <a:spAutoFit/>
          </a:bodyPr>
          <a:lstStyle/>
          <a:p>
            <a:pPr algn="ctr">
              <a:lnSpc>
                <a:spcPct val="90000"/>
              </a:lnSpc>
            </a:pPr>
            <a:r>
              <a:rPr lang="en-US" sz="4000" b="1">
                <a:solidFill>
                  <a:schemeClr val="bg1"/>
                </a:solidFill>
                <a:latin typeface="+mj-lt"/>
              </a:rPr>
              <a:t>100</a:t>
            </a:r>
            <a:r>
              <a:rPr lang="en-US" sz="3600" b="1">
                <a:solidFill>
                  <a:schemeClr val="bg1"/>
                </a:solidFill>
                <a:latin typeface="+mj-lt"/>
              </a:rPr>
              <a:t>%</a:t>
            </a:r>
          </a:p>
          <a:p>
            <a:pPr algn="ctr">
              <a:lnSpc>
                <a:spcPct val="90000"/>
              </a:lnSpc>
            </a:pPr>
            <a:r>
              <a:rPr lang="en-US" sz="3600" b="1">
                <a:solidFill>
                  <a:schemeClr val="bg1"/>
                </a:solidFill>
                <a:latin typeface="+mj-lt"/>
              </a:rPr>
              <a:t>OFF</a:t>
            </a:r>
          </a:p>
        </p:txBody>
      </p:sp>
    </p:spTree>
    <p:extLst>
      <p:ext uri="{BB962C8B-B14F-4D97-AF65-F5344CB8AC3E}">
        <p14:creationId xmlns:p14="http://schemas.microsoft.com/office/powerpoint/2010/main" val="302785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3ECBCA7-083B-A069-E2D1-2A0045E77F86}"/>
              </a:ext>
            </a:extLst>
          </p:cNvPr>
          <p:cNvSpPr>
            <a:spLocks noGrp="1"/>
          </p:cNvSpPr>
          <p:nvPr>
            <p:ph type="body" sz="quarter" idx="24"/>
          </p:nvPr>
        </p:nvSpPr>
        <p:spPr>
          <a:xfrm>
            <a:off x="6545988" y="3317228"/>
            <a:ext cx="4698668" cy="938719"/>
          </a:xfrm>
        </p:spPr>
        <p:txBody>
          <a:bodyPr lIns="0" tIns="0" rIns="0" bIns="0">
            <a:spAutoFit/>
          </a:bodyPr>
          <a:lstStyle/>
          <a:p>
            <a:r>
              <a:rPr lang="en-US" sz="2000" b="1">
                <a:solidFill>
                  <a:schemeClr val="accent3"/>
                </a:solidFill>
                <a:latin typeface="Segoe Sans Display Semibold" pitchFamily="2" charset="0"/>
                <a:cs typeface="Segoe Sans Display Semibold" pitchFamily="2" charset="0"/>
              </a:rPr>
              <a:t>Community Lounge Meet Ups</a:t>
            </a:r>
          </a:p>
          <a:p>
            <a:pPr>
              <a:spcBef>
                <a:spcPts val="600"/>
              </a:spcBef>
            </a:pPr>
            <a:r>
              <a:rPr lang="en-US" sz="1800"/>
              <a:t>Check </a:t>
            </a:r>
            <a:r>
              <a:rPr lang="en-US" sz="1800" err="1"/>
              <a:t>Whova</a:t>
            </a:r>
            <a:r>
              <a:rPr lang="en-US" sz="1800"/>
              <a:t> for official meetups with user group leaders, MVPs, Super Users and more!</a:t>
            </a:r>
          </a:p>
        </p:txBody>
      </p:sp>
      <p:sp>
        <p:nvSpPr>
          <p:cNvPr id="17" name="Text Placeholder 16">
            <a:extLst>
              <a:ext uri="{FF2B5EF4-FFF2-40B4-BE49-F238E27FC236}">
                <a16:creationId xmlns:a16="http://schemas.microsoft.com/office/drawing/2014/main" id="{AA396D9A-D0D2-E96B-4399-1D5DBE3752BF}"/>
              </a:ext>
            </a:extLst>
          </p:cNvPr>
          <p:cNvSpPr>
            <a:spLocks noGrp="1"/>
          </p:cNvSpPr>
          <p:nvPr>
            <p:ph type="body" sz="quarter" idx="29"/>
          </p:nvPr>
        </p:nvSpPr>
        <p:spPr>
          <a:xfrm>
            <a:off x="6545987" y="4656095"/>
            <a:ext cx="5398366" cy="938719"/>
          </a:xfrm>
        </p:spPr>
        <p:txBody>
          <a:bodyPr lIns="0" tIns="0" rIns="0" bIns="0">
            <a:spAutoFit/>
          </a:bodyPr>
          <a:lstStyle/>
          <a:p>
            <a:r>
              <a:rPr lang="en-US" sz="2000" b="1">
                <a:solidFill>
                  <a:schemeClr val="accent3"/>
                </a:solidFill>
                <a:latin typeface="Segoe Sans Display Semibold" pitchFamily="2" charset="0"/>
                <a:cs typeface="Segoe Sans Display Semibold" pitchFamily="2" charset="0"/>
              </a:rPr>
              <a:t>Meet Speakers &amp; the Product Group</a:t>
            </a:r>
          </a:p>
          <a:p>
            <a:pPr>
              <a:spcBef>
                <a:spcPts val="600"/>
              </a:spcBef>
            </a:pPr>
            <a:r>
              <a:rPr lang="en-US" sz="1800"/>
              <a:t>Check </a:t>
            </a:r>
            <a:r>
              <a:rPr lang="en-US" sz="1800" err="1"/>
              <a:t>Whova</a:t>
            </a:r>
            <a:r>
              <a:rPr lang="en-US" sz="1800"/>
              <a:t> for the full schedule of speaker Q&amp;A and PG meet &amp; greets in the Community Lounge.</a:t>
            </a:r>
          </a:p>
        </p:txBody>
      </p:sp>
      <p:sp>
        <p:nvSpPr>
          <p:cNvPr id="19" name="Text Placeholder 18">
            <a:extLst>
              <a:ext uri="{FF2B5EF4-FFF2-40B4-BE49-F238E27FC236}">
                <a16:creationId xmlns:a16="http://schemas.microsoft.com/office/drawing/2014/main" id="{C52777E6-24B2-4E16-CD8C-1A2580B46487}"/>
              </a:ext>
            </a:extLst>
          </p:cNvPr>
          <p:cNvSpPr>
            <a:spLocks noGrp="1"/>
          </p:cNvSpPr>
          <p:nvPr>
            <p:ph type="body" sz="quarter" idx="31"/>
          </p:nvPr>
        </p:nvSpPr>
        <p:spPr>
          <a:xfrm>
            <a:off x="6545988" y="682248"/>
            <a:ext cx="4218852" cy="917341"/>
          </a:xfrm>
        </p:spPr>
        <p:txBody>
          <a:bodyPr lIns="0" tIns="0" rIns="0" bIns="0"/>
          <a:lstStyle/>
          <a:p>
            <a:r>
              <a:rPr lang="en-US" sz="2000" b="1">
                <a:solidFill>
                  <a:schemeClr val="accent3"/>
                </a:solidFill>
                <a:latin typeface="Segoe Sans Display Semibold" pitchFamily="2" charset="0"/>
                <a:cs typeface="Segoe Sans Display Semibold" pitchFamily="2" charset="0"/>
              </a:rPr>
              <a:t>aka.ms/FabricCommunity</a:t>
            </a:r>
          </a:p>
          <a:p>
            <a:pPr>
              <a:spcBef>
                <a:spcPts val="600"/>
              </a:spcBef>
            </a:pPr>
            <a:r>
              <a:rPr lang="en-US" sz="1800"/>
              <a:t>Ask and answer questions in </a:t>
            </a:r>
            <a:br>
              <a:rPr lang="en-US" sz="1800"/>
            </a:br>
            <a:r>
              <a:rPr lang="en-US" sz="1800"/>
              <a:t>the Fabric Community forum</a:t>
            </a:r>
          </a:p>
          <a:p>
            <a:endParaRPr lang="en-US"/>
          </a:p>
        </p:txBody>
      </p:sp>
      <p:sp>
        <p:nvSpPr>
          <p:cNvPr id="21" name="Text Placeholder 20">
            <a:extLst>
              <a:ext uri="{FF2B5EF4-FFF2-40B4-BE49-F238E27FC236}">
                <a16:creationId xmlns:a16="http://schemas.microsoft.com/office/drawing/2014/main" id="{17E4DD8F-BA89-9AD6-A9EF-551EEF7FFEC3}"/>
              </a:ext>
            </a:extLst>
          </p:cNvPr>
          <p:cNvSpPr>
            <a:spLocks noGrp="1"/>
          </p:cNvSpPr>
          <p:nvPr>
            <p:ph type="body" sz="quarter" idx="33"/>
          </p:nvPr>
        </p:nvSpPr>
        <p:spPr>
          <a:xfrm>
            <a:off x="6545988" y="1999738"/>
            <a:ext cx="4218852" cy="917341"/>
          </a:xfrm>
        </p:spPr>
        <p:txBody>
          <a:bodyPr lIns="0" tIns="0" rIns="0" bIns="0"/>
          <a:lstStyle/>
          <a:p>
            <a:r>
              <a:rPr lang="en-US" sz="2000" b="1" err="1">
                <a:solidFill>
                  <a:schemeClr val="accent3"/>
                </a:solidFill>
                <a:latin typeface="Segoe Sans Display Semibold" pitchFamily="2" charset="0"/>
                <a:cs typeface="Segoe Sans Display Semibold" pitchFamily="2" charset="0"/>
              </a:rPr>
              <a:t>aka.ms</a:t>
            </a:r>
            <a:r>
              <a:rPr lang="en-US" sz="2000" b="1">
                <a:solidFill>
                  <a:schemeClr val="accent3"/>
                </a:solidFill>
                <a:latin typeface="Segoe Sans Display Semibold" pitchFamily="2" charset="0"/>
                <a:cs typeface="Segoe Sans Display Semibold" pitchFamily="2" charset="0"/>
              </a:rPr>
              <a:t>/</a:t>
            </a:r>
            <a:r>
              <a:rPr lang="en-US" sz="2000" b="1" err="1">
                <a:solidFill>
                  <a:schemeClr val="accent3"/>
                </a:solidFill>
                <a:latin typeface="Segoe Sans Display Semibold" pitchFamily="2" charset="0"/>
                <a:cs typeface="Segoe Sans Display Semibold" pitchFamily="2" charset="0"/>
              </a:rPr>
              <a:t>FabricUserGroups</a:t>
            </a:r>
            <a:endParaRPr lang="en-US" sz="2000" b="1">
              <a:solidFill>
                <a:schemeClr val="accent3"/>
              </a:solidFill>
              <a:latin typeface="Segoe Sans Display Semibold" pitchFamily="2" charset="0"/>
              <a:cs typeface="Segoe Sans Display Semibold" pitchFamily="2" charset="0"/>
            </a:endParaRPr>
          </a:p>
          <a:p>
            <a:pPr>
              <a:spcBef>
                <a:spcPts val="600"/>
              </a:spcBef>
            </a:pPr>
            <a:r>
              <a:rPr lang="en-US" sz="1800"/>
              <a:t>Find a user group in your area </a:t>
            </a:r>
            <a:br>
              <a:rPr lang="en-US" sz="1800"/>
            </a:br>
            <a:r>
              <a:rPr lang="en-US" sz="1800"/>
              <a:t>or to match your interests</a:t>
            </a:r>
          </a:p>
          <a:p>
            <a:endParaRPr lang="en-US"/>
          </a:p>
        </p:txBody>
      </p:sp>
      <p:sp>
        <p:nvSpPr>
          <p:cNvPr id="10" name="Footer Placeholder 9">
            <a:extLst>
              <a:ext uri="{FF2B5EF4-FFF2-40B4-BE49-F238E27FC236}">
                <a16:creationId xmlns:a16="http://schemas.microsoft.com/office/drawing/2014/main" id="{79BAB270-4329-40D7-CD63-E86390E402AC}"/>
              </a:ext>
            </a:extLst>
          </p:cNvPr>
          <p:cNvSpPr>
            <a:spLocks noGrp="1"/>
          </p:cNvSpPr>
          <p:nvPr>
            <p:ph type="ftr" sz="quarter" idx="25"/>
          </p:nvPr>
        </p:nvSpPr>
        <p:spPr>
          <a:xfrm>
            <a:off x="962851" y="6311900"/>
            <a:ext cx="3543472"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Small Semilight" pitchFamily="2" charset="0"/>
                <a:ea typeface="+mn-ea"/>
                <a:cs typeface="Segoe Sans Small Semilight" pitchFamily="2" charset="0"/>
              </a:rPr>
              <a:t>Microsoft Fabric Community Conference 2024</a:t>
            </a:r>
          </a:p>
        </p:txBody>
      </p:sp>
      <p:sp>
        <p:nvSpPr>
          <p:cNvPr id="11" name="Slide Number Placeholder 10">
            <a:extLst>
              <a:ext uri="{FF2B5EF4-FFF2-40B4-BE49-F238E27FC236}">
                <a16:creationId xmlns:a16="http://schemas.microsoft.com/office/drawing/2014/main" id="{5DFC6964-F754-6665-4E85-3688719710E6}"/>
              </a:ext>
            </a:extLst>
          </p:cNvPr>
          <p:cNvSpPr>
            <a:spLocks noGrp="1"/>
          </p:cNvSpPr>
          <p:nvPr>
            <p:ph type="sldNum" sz="quarter" idx="26"/>
          </p:nvPr>
        </p:nvSpPr>
        <p:spPr>
          <a:xfrm>
            <a:off x="563563"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FFFFFF"/>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a:ln>
                <a:noFill/>
              </a:ln>
              <a:solidFill>
                <a:srgbClr val="FFFFFF"/>
              </a:solidFill>
              <a:effectLst/>
              <a:uLnTx/>
              <a:uFillTx/>
              <a:latin typeface="Segoe Sans Small Semilight" pitchFamily="2" charset="0"/>
              <a:ea typeface="+mn-ea"/>
              <a:cs typeface="Segoe Sans Small Semilight" pitchFamily="2" charset="0"/>
            </a:endParaRPr>
          </a:p>
        </p:txBody>
      </p:sp>
      <p:sp>
        <p:nvSpPr>
          <p:cNvPr id="14" name="Title 13">
            <a:extLst>
              <a:ext uri="{FF2B5EF4-FFF2-40B4-BE49-F238E27FC236}">
                <a16:creationId xmlns:a16="http://schemas.microsoft.com/office/drawing/2014/main" id="{79C3A514-1DFB-85A4-DAD4-957C5AAA2639}"/>
              </a:ext>
            </a:extLst>
          </p:cNvPr>
          <p:cNvSpPr>
            <a:spLocks noGrp="1"/>
          </p:cNvSpPr>
          <p:nvPr>
            <p:ph type="title"/>
          </p:nvPr>
        </p:nvSpPr>
        <p:spPr>
          <a:xfrm>
            <a:off x="563880" y="503396"/>
            <a:ext cx="3640651" cy="917341"/>
          </a:xfrm>
        </p:spPr>
        <p:txBody>
          <a:bodyPr>
            <a:noAutofit/>
          </a:bodyPr>
          <a:lstStyle/>
          <a:p>
            <a:pPr>
              <a:lnSpc>
                <a:spcPct val="100000"/>
              </a:lnSpc>
            </a:pPr>
            <a:r>
              <a:rPr lang="en-US" sz="2800"/>
              <a:t>Engage with the </a:t>
            </a:r>
            <a:br>
              <a:rPr lang="en-US" sz="2800"/>
            </a:br>
            <a:r>
              <a:rPr lang="en-US" sz="2800"/>
              <a:t>Fabric Community…</a:t>
            </a:r>
          </a:p>
        </p:txBody>
      </p:sp>
      <p:sp>
        <p:nvSpPr>
          <p:cNvPr id="24" name="Title 13">
            <a:extLst>
              <a:ext uri="{FF2B5EF4-FFF2-40B4-BE49-F238E27FC236}">
                <a16:creationId xmlns:a16="http://schemas.microsoft.com/office/drawing/2014/main" id="{357400DB-91AB-E16B-ECDF-9BD5C75E7CE9}"/>
              </a:ext>
            </a:extLst>
          </p:cNvPr>
          <p:cNvSpPr txBox="1">
            <a:spLocks/>
          </p:cNvSpPr>
          <p:nvPr/>
        </p:nvSpPr>
        <p:spPr>
          <a:xfrm>
            <a:off x="563880" y="1420737"/>
            <a:ext cx="3640651" cy="91734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a:solidFill>
                  <a:schemeClr val="bg1"/>
                </a:solidFill>
                <a:latin typeface="+mj-lt"/>
                <a:ea typeface="+mj-ea"/>
                <a:cs typeface="Segoe Sans Display" pitchFamily="2" charset="0"/>
              </a:defRPr>
            </a:lvl1pPr>
          </a:lstStyle>
          <a:p>
            <a:pPr>
              <a:lnSpc>
                <a:spcPct val="95000"/>
              </a:lnSpc>
            </a:pPr>
            <a:r>
              <a:rPr lang="en-US" sz="2800" b="1">
                <a:latin typeface="Segoe Sans Display Semibold" pitchFamily="2" charset="0"/>
                <a:cs typeface="Segoe Sans Display Semibold" pitchFamily="2" charset="0"/>
              </a:rPr>
              <a:t>there’s something </a:t>
            </a:r>
            <a:br>
              <a:rPr lang="en-US" sz="2800" b="1">
                <a:latin typeface="Segoe Sans Display Semibold" pitchFamily="2" charset="0"/>
                <a:cs typeface="Segoe Sans Display Semibold" pitchFamily="2" charset="0"/>
              </a:rPr>
            </a:br>
            <a:r>
              <a:rPr lang="en-US" sz="2800" b="1">
                <a:latin typeface="Segoe Sans Display Semibold" pitchFamily="2" charset="0"/>
                <a:cs typeface="Segoe Sans Display Semibold" pitchFamily="2" charset="0"/>
              </a:rPr>
              <a:t>for everyone!</a:t>
            </a:r>
          </a:p>
        </p:txBody>
      </p:sp>
      <p:pic>
        <p:nvPicPr>
          <p:cNvPr id="41" name="Graphic 40">
            <a:extLst>
              <a:ext uri="{FF2B5EF4-FFF2-40B4-BE49-F238E27FC236}">
                <a16:creationId xmlns:a16="http://schemas.microsoft.com/office/drawing/2014/main" id="{F927996D-BEA3-8CD5-6B0B-27F64D17AB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59829" y="2246947"/>
            <a:ext cx="461422" cy="461422"/>
          </a:xfrm>
          <a:prstGeom prst="rect">
            <a:avLst/>
          </a:prstGeom>
        </p:spPr>
      </p:pic>
      <p:pic>
        <p:nvPicPr>
          <p:cNvPr id="42" name="Graphic 41">
            <a:extLst>
              <a:ext uri="{FF2B5EF4-FFF2-40B4-BE49-F238E27FC236}">
                <a16:creationId xmlns:a16="http://schemas.microsoft.com/office/drawing/2014/main" id="{54E6EA67-9AD9-F04C-F669-917B7CB2B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58620" y="925872"/>
            <a:ext cx="458671" cy="458671"/>
          </a:xfrm>
          <a:prstGeom prst="rect">
            <a:avLst/>
          </a:prstGeom>
        </p:spPr>
      </p:pic>
      <p:pic>
        <p:nvPicPr>
          <p:cNvPr id="44" name="Graphic 43">
            <a:extLst>
              <a:ext uri="{FF2B5EF4-FFF2-40B4-BE49-F238E27FC236}">
                <a16:creationId xmlns:a16="http://schemas.microsoft.com/office/drawing/2014/main" id="{76ADDB8D-E54B-743A-3273-AB49E6CE29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2339" y="3572524"/>
            <a:ext cx="490241" cy="490241"/>
          </a:xfrm>
          <a:prstGeom prst="rect">
            <a:avLst/>
          </a:prstGeom>
        </p:spPr>
      </p:pic>
      <p:pic>
        <p:nvPicPr>
          <p:cNvPr id="45" name="Graphic 44">
            <a:extLst>
              <a:ext uri="{FF2B5EF4-FFF2-40B4-BE49-F238E27FC236}">
                <a16:creationId xmlns:a16="http://schemas.microsoft.com/office/drawing/2014/main" id="{7FED79B9-C7BF-39D9-6658-9F59909F6D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47016" y="4896500"/>
            <a:ext cx="460887" cy="460887"/>
          </a:xfrm>
          <a:prstGeom prst="rect">
            <a:avLst/>
          </a:prstGeom>
        </p:spPr>
      </p:pic>
    </p:spTree>
    <p:extLst>
      <p:ext uri="{BB962C8B-B14F-4D97-AF65-F5344CB8AC3E}">
        <p14:creationId xmlns:p14="http://schemas.microsoft.com/office/powerpoint/2010/main" val="1182258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879808-6F52-E0CB-6D8C-38B752485D15}"/>
              </a:ext>
            </a:extLst>
          </p:cNvPr>
          <p:cNvSpPr>
            <a:spLocks noGrp="1"/>
          </p:cNvSpPr>
          <p:nvPr>
            <p:ph type="title"/>
          </p:nvPr>
        </p:nvSpPr>
        <p:spPr>
          <a:xfrm>
            <a:off x="563880" y="503396"/>
            <a:ext cx="6986990" cy="1268843"/>
          </a:xfrm>
        </p:spPr>
        <p:txBody>
          <a:bodyPr>
            <a:noAutofit/>
          </a:bodyPr>
          <a:lstStyle/>
          <a:p>
            <a:r>
              <a:rPr lang="en-US" sz="4400" b="1">
                <a:ln w="3175">
                  <a:noFill/>
                </a:ln>
                <a:gradFill>
                  <a:gsLst>
                    <a:gs pos="0">
                      <a:srgbClr val="2E76BC"/>
                    </a:gs>
                    <a:gs pos="50000">
                      <a:srgbClr val="7758C0"/>
                    </a:gs>
                    <a:gs pos="100000">
                      <a:srgbClr val="C03BC4"/>
                    </a:gs>
                  </a:gsLst>
                  <a:lin ang="0" scaled="1"/>
                </a:gradFill>
                <a:latin typeface="Segoe Sans Display Semibold" pitchFamily="2" charset="0"/>
                <a:ea typeface="+mn-ea"/>
                <a:cs typeface="Segoe Sans Display Semibold" pitchFamily="2" charset="0"/>
              </a:rPr>
              <a:t>Session feedback surveys</a:t>
            </a:r>
          </a:p>
        </p:txBody>
      </p:sp>
      <p:sp>
        <p:nvSpPr>
          <p:cNvPr id="5" name="Slide Number Placeholder 4">
            <a:extLst>
              <a:ext uri="{FF2B5EF4-FFF2-40B4-BE49-F238E27FC236}">
                <a16:creationId xmlns:a16="http://schemas.microsoft.com/office/drawing/2014/main" id="{C5CAC154-EA30-D421-58DD-1C29AC27FF4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tint val="75000"/>
                  </a:srgbClr>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a:ln>
                <a:noFill/>
              </a:ln>
              <a:solidFill>
                <a:srgbClr val="091F2C">
                  <a:tint val="75000"/>
                </a:srgbClr>
              </a:solidFill>
              <a:effectLst/>
              <a:uLnTx/>
              <a:uFillTx/>
              <a:latin typeface="Segoe Sans Small Semilight" pitchFamily="2" charset="0"/>
              <a:ea typeface="+mn-ea"/>
              <a:cs typeface="Segoe Sans Small Semilight" pitchFamily="2" charset="0"/>
            </a:endParaRPr>
          </a:p>
        </p:txBody>
      </p:sp>
      <p:sp>
        <p:nvSpPr>
          <p:cNvPr id="6" name="Footer Placeholder 5">
            <a:extLst>
              <a:ext uri="{FF2B5EF4-FFF2-40B4-BE49-F238E27FC236}">
                <a16:creationId xmlns:a16="http://schemas.microsoft.com/office/drawing/2014/main" id="{B719BFC9-A827-9799-C16F-4C1B1EDAE3C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91F2C">
                    <a:tint val="75000"/>
                  </a:srgbClr>
                </a:solidFill>
                <a:effectLst/>
                <a:uLnTx/>
                <a:uFillTx/>
                <a:latin typeface="Segoe Sans Small Semilight" pitchFamily="2" charset="0"/>
                <a:ea typeface="+mn-ea"/>
                <a:cs typeface="Segoe Sans Small Semilight" pitchFamily="2" charset="0"/>
              </a:rPr>
              <a:t>Microsoft Fabric Community Conference 2024</a:t>
            </a:r>
          </a:p>
        </p:txBody>
      </p:sp>
      <p:sp>
        <p:nvSpPr>
          <p:cNvPr id="9" name="Text Placeholder 2">
            <a:extLst>
              <a:ext uri="{FF2B5EF4-FFF2-40B4-BE49-F238E27FC236}">
                <a16:creationId xmlns:a16="http://schemas.microsoft.com/office/drawing/2014/main" id="{03BD7B48-12BD-64AC-D7B5-0ABACD4B9D49}"/>
              </a:ext>
            </a:extLst>
          </p:cNvPr>
          <p:cNvSpPr txBox="1">
            <a:spLocks/>
          </p:cNvSpPr>
          <p:nvPr/>
        </p:nvSpPr>
        <p:spPr>
          <a:xfrm>
            <a:off x="975761" y="3167583"/>
            <a:ext cx="6626259" cy="273341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a:pPr>
            <a:r>
              <a:rPr kumimoji="0" lang="en-US" sz="1800" b="0" i="0" u="none" strike="noStrike" kern="1200" cap="none" spc="0" normalizeH="0" baseline="0" noProof="0">
                <a:ln>
                  <a:noFill/>
                </a:ln>
                <a:effectLst/>
                <a:uLnTx/>
                <a:uFillTx/>
                <a:latin typeface="Segoe Sans Text" panose="020F0502020204030204"/>
                <a:ea typeface="+mn-ea"/>
                <a:cs typeface="Segoe UI" panose="020B0502040204020203" pitchFamily="34" charset="0"/>
              </a:rPr>
              <a:t>Simply go to the </a:t>
            </a:r>
            <a:r>
              <a:rPr kumimoji="0" lang="en-US" sz="1800" b="1" i="0" u="none" strike="noStrike" kern="1200" cap="none" spc="0" normalizeH="0" baseline="0" noProof="0" err="1">
                <a:ln>
                  <a:noFill/>
                </a:ln>
                <a:effectLst/>
                <a:uLnTx/>
                <a:uFillTx/>
                <a:latin typeface="Segoe Sans Display Semibold" pitchFamily="2" charset="0"/>
                <a:ea typeface="+mn-ea"/>
                <a:cs typeface="Segoe Sans Display Semibold" pitchFamily="2" charset="0"/>
              </a:rPr>
              <a:t>Whova</a:t>
            </a:r>
            <a:r>
              <a:rPr kumimoji="0" lang="en-US" sz="1800" b="1" i="0" u="none" strike="noStrike" kern="1200" cap="none" spc="0" normalizeH="0" baseline="0" noProof="0">
                <a:ln>
                  <a:noFill/>
                </a:ln>
                <a:effectLst/>
                <a:uLnTx/>
                <a:uFillTx/>
                <a:latin typeface="Segoe Sans Display Semibold" pitchFamily="2" charset="0"/>
                <a:ea typeface="+mn-ea"/>
                <a:cs typeface="Segoe Sans Display Semibold" pitchFamily="2" charset="0"/>
              </a:rPr>
              <a:t> App</a:t>
            </a:r>
            <a:r>
              <a:rPr kumimoji="0" lang="en-US" sz="1800" b="0" i="0" u="none" strike="noStrike" kern="1200" cap="none" spc="0" normalizeH="0" baseline="0" noProof="0">
                <a:ln>
                  <a:noFill/>
                </a:ln>
                <a:effectLst/>
                <a:uLnTx/>
                <a:uFillTx/>
                <a:latin typeface="Segoe Sans Text" panose="020F0502020204030204"/>
                <a:ea typeface="+mn-ea"/>
                <a:cs typeface="Segoe UI" panose="020B0502040204020203" pitchFamily="34" charset="0"/>
              </a:rPr>
              <a:t> on your smartphone</a:t>
            </a:r>
          </a:p>
          <a:p>
            <a:pPr marL="0" marR="0" lvl="0" indent="0" algn="l" defTabSz="914400" rtl="0" eaLnBrk="1" fontAlgn="auto" latinLnBrk="0" hangingPunct="1">
              <a:lnSpc>
                <a:spcPct val="90000"/>
              </a:lnSpc>
              <a:spcBef>
                <a:spcPts val="0"/>
              </a:spcBef>
              <a:spcAft>
                <a:spcPts val="900"/>
              </a:spcAft>
              <a:buClrTx/>
              <a:buSzTx/>
              <a:buFont typeface="Arial" panose="020B0604020202020204" pitchFamily="34" charset="0"/>
              <a:buNone/>
              <a:tabLst/>
              <a:defRPr/>
            </a:pPr>
            <a:r>
              <a:rPr kumimoji="0" lang="en-US" sz="1800" b="0" i="0" u="none" strike="noStrike" kern="1200" cap="none" spc="0" normalizeH="0" baseline="0" noProof="0">
                <a:ln>
                  <a:noFill/>
                </a:ln>
                <a:effectLst/>
                <a:uLnTx/>
                <a:uFillTx/>
                <a:latin typeface="Segoe Sans Text" panose="020F0502020204030204"/>
                <a:ea typeface="+mn-ea"/>
                <a:cs typeface="Segoe UI" panose="020B0502040204020203" pitchFamily="34" charset="0"/>
              </a:rPr>
              <a:t>Scroll down on the Microsoft Fabric Community Conference</a:t>
            </a:r>
            <a:br>
              <a:rPr kumimoji="0" lang="en-US" sz="1800" b="0" i="0" u="none" strike="noStrike" kern="1200" cap="none" spc="0" normalizeH="0" baseline="0" noProof="0">
                <a:ln>
                  <a:noFill/>
                </a:ln>
                <a:effectLst/>
                <a:uLnTx/>
                <a:uFillTx/>
                <a:latin typeface="Segoe Sans Text" panose="020F0502020204030204"/>
                <a:ea typeface="+mn-ea"/>
                <a:cs typeface="Segoe UI" panose="020B0502040204020203" pitchFamily="34" charset="0"/>
              </a:rPr>
            </a:br>
            <a:r>
              <a:rPr kumimoji="0" lang="en-US" sz="1800" b="0" i="0" u="none" strike="noStrike" kern="1200" cap="none" spc="0" normalizeH="0" baseline="0" noProof="0">
                <a:ln>
                  <a:noFill/>
                </a:ln>
                <a:effectLst/>
                <a:uLnTx/>
                <a:uFillTx/>
                <a:latin typeface="Segoe Sans Text" panose="020F0502020204030204"/>
                <a:ea typeface="+mn-ea"/>
                <a:cs typeface="Segoe UI" panose="020B0502040204020203" pitchFamily="34" charset="0"/>
              </a:rPr>
              <a:t>Homepage to ‘</a:t>
            </a:r>
            <a:r>
              <a:rPr kumimoji="0" lang="en-US" sz="1800" b="1" i="0" u="none" strike="noStrike" kern="1200" cap="none" spc="0" normalizeH="0" baseline="0" noProof="0">
                <a:ln>
                  <a:noFill/>
                </a:ln>
                <a:effectLst/>
                <a:uLnTx/>
                <a:uFillTx/>
                <a:latin typeface="Segoe Sans Display Semibold" pitchFamily="2" charset="0"/>
                <a:ea typeface="+mn-ea"/>
                <a:cs typeface="Segoe Sans Display Semibold" pitchFamily="2" charset="0"/>
              </a:rPr>
              <a:t>Additional Resources</a:t>
            </a:r>
            <a:r>
              <a:rPr kumimoji="0" lang="en-US" sz="1800" b="0" i="0" u="none" strike="noStrike" kern="1200" cap="none" spc="0" normalizeH="0" baseline="0" noProof="0">
                <a:ln>
                  <a:noFill/>
                </a:ln>
                <a:effectLst/>
                <a:uLnTx/>
                <a:uFillTx/>
                <a:latin typeface="Segoe Sans Text" panose="020F0502020204030204"/>
                <a:ea typeface="+mn-ea"/>
                <a:cs typeface="Segoe UI" panose="020B0502040204020203" pitchFamily="34" charset="0"/>
              </a:rPr>
              <a:t>’ to click ‘</a:t>
            </a:r>
            <a:r>
              <a:rPr kumimoji="0" lang="en-US" sz="1800" b="1" i="0" u="none" strike="noStrike" kern="1200" cap="none" spc="0" normalizeH="0" baseline="0" noProof="0">
                <a:ln>
                  <a:noFill/>
                </a:ln>
                <a:effectLst/>
                <a:uLnTx/>
                <a:uFillTx/>
                <a:latin typeface="Segoe Sans Display Semibold" pitchFamily="2" charset="0"/>
                <a:ea typeface="+mn-ea"/>
                <a:cs typeface="Segoe Sans Display Semibold" pitchFamily="2" charset="0"/>
              </a:rPr>
              <a:t>Surveys</a:t>
            </a:r>
            <a:r>
              <a:rPr kumimoji="0" lang="en-US" sz="1800" b="0" i="0" u="none" strike="noStrike" kern="1200" cap="none" spc="0" normalizeH="0" baseline="0" noProof="0">
                <a:ln>
                  <a:noFill/>
                </a:ln>
                <a:effectLst/>
                <a:uLnTx/>
                <a:uFillTx/>
                <a:latin typeface="Segoe Sans Text" panose="020F0502020204030204"/>
                <a:ea typeface="+mn-ea"/>
                <a:cs typeface="Segoe UI" panose="020B0502040204020203" pitchFamily="34" charset="0"/>
              </a:rPr>
              <a:t>’</a:t>
            </a:r>
          </a:p>
          <a:p>
            <a:pPr marL="0" marR="0" lvl="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a:pPr>
            <a:r>
              <a:rPr kumimoji="0" lang="en-US" sz="1800" b="0" i="0" u="none" strike="noStrike" kern="1200" cap="none" spc="0" normalizeH="0" baseline="0" noProof="0">
                <a:ln>
                  <a:noFill/>
                </a:ln>
                <a:effectLst/>
                <a:uLnTx/>
                <a:uFillTx/>
                <a:latin typeface="Segoe Sans Text" panose="020F0502020204030204"/>
                <a:ea typeface="+mn-ea"/>
                <a:cs typeface="Segoe UI" panose="020B0502040204020203" pitchFamily="34" charset="0"/>
              </a:rPr>
              <a:t>Click </a:t>
            </a:r>
            <a:r>
              <a:rPr kumimoji="0" lang="en-US" sz="1800" b="1" i="0" u="none" strike="noStrike" kern="1200" cap="none" spc="0" normalizeH="0" baseline="0" noProof="0">
                <a:ln>
                  <a:noFill/>
                </a:ln>
                <a:effectLst/>
                <a:uLnTx/>
                <a:uFillTx/>
                <a:latin typeface="Segoe Sans Display Semibold" pitchFamily="2" charset="0"/>
                <a:ea typeface="+mn-ea"/>
                <a:cs typeface="Segoe Sans Display Semibold" pitchFamily="2" charset="0"/>
              </a:rPr>
              <a:t>Session Feedback</a:t>
            </a:r>
          </a:p>
          <a:p>
            <a:pPr marL="0" marR="0" lvl="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a:pPr>
            <a:r>
              <a:rPr kumimoji="0" lang="en-US" sz="1800" b="0" i="0" u="none" strike="noStrike" kern="1200" cap="none" spc="0" normalizeH="0" baseline="0" noProof="0">
                <a:ln>
                  <a:noFill/>
                </a:ln>
                <a:effectLst/>
                <a:uLnTx/>
                <a:uFillTx/>
                <a:latin typeface="Segoe Sans Text" panose="020F0502020204030204"/>
                <a:ea typeface="+mn-ea"/>
                <a:cs typeface="Segoe UI" panose="020B0502040204020203" pitchFamily="34" charset="0"/>
              </a:rPr>
              <a:t>Scroll down to find this session title</a:t>
            </a:r>
          </a:p>
          <a:p>
            <a:pPr marL="0" marR="0" lvl="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a:pPr>
            <a:r>
              <a:rPr kumimoji="0" lang="en-US" sz="1800" b="0" i="0" u="none" strike="noStrike" kern="1200" cap="none" spc="0" normalizeH="0" baseline="0" noProof="0">
                <a:ln>
                  <a:noFill/>
                </a:ln>
                <a:effectLst/>
                <a:uLnTx/>
                <a:uFillTx/>
                <a:latin typeface="Segoe Sans Text" panose="020F0502020204030204"/>
                <a:ea typeface="+mn-ea"/>
                <a:cs typeface="Segoe UI" panose="020B0502040204020203" pitchFamily="34" charset="0"/>
              </a:rPr>
              <a:t>Complete the session feedback survey</a:t>
            </a:r>
          </a:p>
          <a:p>
            <a:pPr marL="0" marR="0" lvl="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a:pPr>
            <a:r>
              <a:rPr kumimoji="0" lang="en-US" sz="1800" b="0" i="0" u="none" strike="noStrike" kern="1200" cap="none" spc="0" normalizeH="0" baseline="0" noProof="0">
                <a:ln>
                  <a:noFill/>
                </a:ln>
                <a:effectLst/>
                <a:uLnTx/>
                <a:uFillTx/>
                <a:latin typeface="Segoe Sans Text" panose="020F0502020204030204"/>
                <a:ea typeface="+mn-ea"/>
                <a:cs typeface="Segoe UI" panose="020B0502040204020203" pitchFamily="34" charset="0"/>
              </a:rPr>
              <a:t>Finally, click ‘</a:t>
            </a:r>
            <a:r>
              <a:rPr kumimoji="0" lang="en-US" sz="1800" b="1" i="0" u="none" strike="noStrike" kern="1200" cap="none" spc="0" normalizeH="0" baseline="0" noProof="0">
                <a:ln>
                  <a:noFill/>
                </a:ln>
                <a:effectLst/>
                <a:uLnTx/>
                <a:uFillTx/>
                <a:latin typeface="Segoe Sans Display Semibold" pitchFamily="2" charset="0"/>
                <a:ea typeface="+mn-ea"/>
                <a:cs typeface="Segoe Sans Display Semibold" pitchFamily="2" charset="0"/>
              </a:rPr>
              <a:t>Submit</a:t>
            </a:r>
            <a:r>
              <a:rPr kumimoji="0" lang="en-US" sz="1800" b="0" i="0" u="none" strike="noStrike" kern="1200" cap="none" spc="0" normalizeH="0" baseline="0" noProof="0">
                <a:ln>
                  <a:noFill/>
                </a:ln>
                <a:effectLst/>
                <a:uLnTx/>
                <a:uFillTx/>
                <a:latin typeface="Segoe Sans Text" panose="020F0502020204030204"/>
                <a:ea typeface="+mn-ea"/>
                <a:cs typeface="Segoe UI" panose="020B0502040204020203" pitchFamily="34" charset="0"/>
              </a:rPr>
              <a:t>’</a:t>
            </a:r>
          </a:p>
        </p:txBody>
      </p:sp>
      <p:pic>
        <p:nvPicPr>
          <p:cNvPr id="16" name="Picture Placeholder 12" descr="A screenshot of a phone&#10;&#10;Description automatically generated">
            <a:extLst>
              <a:ext uri="{FF2B5EF4-FFF2-40B4-BE49-F238E27FC236}">
                <a16:creationId xmlns:a16="http://schemas.microsoft.com/office/drawing/2014/main" id="{111EEBF2-F3CB-EE07-009A-378E014100FC}"/>
              </a:ext>
            </a:extLst>
          </p:cNvPr>
          <p:cNvPicPr>
            <a:picLocks noChangeAspect="1"/>
          </p:cNvPicPr>
          <p:nvPr/>
        </p:nvPicPr>
        <p:blipFill rotWithShape="1">
          <a:blip r:embed="rId2">
            <a:extLst>
              <a:ext uri="{28A0092B-C50C-407E-A947-70E740481C1C}">
                <a14:useLocalDpi xmlns:a14="http://schemas.microsoft.com/office/drawing/2010/main" val="0"/>
              </a:ext>
            </a:extLst>
          </a:blip>
          <a:srcRect l="1019" r="529"/>
          <a:stretch/>
        </p:blipFill>
        <p:spPr>
          <a:xfrm>
            <a:off x="8774236" y="845820"/>
            <a:ext cx="2526383" cy="5186203"/>
          </a:xfrm>
          <a:prstGeom prst="roundRect">
            <a:avLst>
              <a:gd name="adj" fmla="val 0"/>
            </a:avLst>
          </a:prstGeom>
          <a:blipFill>
            <a:blip r:embed="rId3" cstate="screen">
              <a:extLst>
                <a:ext uri="{28A0092B-C50C-407E-A947-70E740481C1C}">
                  <a14:useLocalDpi xmlns:a14="http://schemas.microsoft.com/office/drawing/2010/main"/>
                </a:ext>
              </a:extLst>
            </a:blip>
            <a:stretch>
              <a:fillRect/>
            </a:stretch>
          </a:blipFill>
          <a:ln w="1905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pic>
      <p:sp>
        <p:nvSpPr>
          <p:cNvPr id="17" name="Title 7">
            <a:extLst>
              <a:ext uri="{FF2B5EF4-FFF2-40B4-BE49-F238E27FC236}">
                <a16:creationId xmlns:a16="http://schemas.microsoft.com/office/drawing/2014/main" id="{F3F15FE1-3CE6-E570-4371-F553EA731D4C}"/>
              </a:ext>
            </a:extLst>
          </p:cNvPr>
          <p:cNvSpPr txBox="1">
            <a:spLocks/>
          </p:cNvSpPr>
          <p:nvPr/>
        </p:nvSpPr>
        <p:spPr>
          <a:xfrm>
            <a:off x="563880" y="1343195"/>
            <a:ext cx="7408866" cy="1087477"/>
          </a:xfrm>
          <a:prstGeom prst="rect">
            <a:avLst/>
          </a:prstGeom>
          <a:noFill/>
          <a:ln w="0" cap="flat">
            <a:noFill/>
            <a:prstDash val="solid"/>
            <a:miter/>
          </a:ln>
        </p:spPr>
        <p:txBody>
          <a:bodyPr vert="horz" wrap="square" lIns="9144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2800" b="1" i="0" u="none" strike="noStrike" kern="1200" cap="none" spc="-50" normalizeH="0" baseline="0" noProof="0">
                <a:ln w="3175">
                  <a:noFill/>
                </a:ln>
                <a:effectLst/>
                <a:uLnTx/>
                <a:uFillTx/>
                <a:latin typeface="Segoe Sans Display Semibold" pitchFamily="2" charset="0"/>
                <a:ea typeface="+mn-ea"/>
                <a:cs typeface="Segoe Sans Display Semibold" pitchFamily="2" charset="0"/>
              </a:rPr>
              <a:t>We really want to hear from YOU!</a:t>
            </a:r>
          </a:p>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50" normalizeH="0" baseline="0" noProof="0">
                <a:ln w="3175">
                  <a:noFill/>
                </a:ln>
                <a:effectLst/>
                <a:uLnTx/>
                <a:uFillTx/>
                <a:latin typeface="Segoe Sans Text" panose="020F0502020204030204"/>
                <a:ea typeface="+mn-ea"/>
                <a:cs typeface="Segoe UI" pitchFamily="34" charset="0"/>
              </a:rPr>
              <a:t>In the pursuit of making next year’s Microsoft Fabric Community Conference even better, we want to hear your feedback </a:t>
            </a:r>
            <a:r>
              <a:rPr kumimoji="0" lang="en-US" sz="1800" b="0" i="0" u="none" strike="noStrike" kern="1200" cap="none" spc="-50" normalizeH="0" baseline="0" noProof="0">
                <a:ln w="3175">
                  <a:noFill/>
                </a:ln>
                <a:solidFill>
                  <a:srgbClr val="091F2C"/>
                </a:solidFill>
                <a:effectLst/>
                <a:uLnTx/>
                <a:uFillTx/>
                <a:latin typeface="Segoe Sans Text" panose="020F0502020204030204"/>
                <a:ea typeface="+mn-ea"/>
                <a:cs typeface="Segoe UI" pitchFamily="34" charset="0"/>
              </a:rPr>
              <a:t>about this session.</a:t>
            </a:r>
          </a:p>
        </p:txBody>
      </p:sp>
      <p:sp>
        <p:nvSpPr>
          <p:cNvPr id="23" name="Oval 22">
            <a:extLst>
              <a:ext uri="{FF2B5EF4-FFF2-40B4-BE49-F238E27FC236}">
                <a16:creationId xmlns:a16="http://schemas.microsoft.com/office/drawing/2014/main" id="{762E51A7-D81E-4705-1129-BA6254D837F1}"/>
              </a:ext>
            </a:extLst>
          </p:cNvPr>
          <p:cNvSpPr/>
          <p:nvPr/>
        </p:nvSpPr>
        <p:spPr>
          <a:xfrm>
            <a:off x="673562" y="3259942"/>
            <a:ext cx="250095" cy="249385"/>
          </a:xfrm>
          <a:prstGeom prst="ellipse">
            <a:avLst/>
          </a:prstGeom>
          <a:gradFill flip="none" rotWithShape="1">
            <a:gsLst>
              <a:gs pos="0">
                <a:schemeClr val="accent2"/>
              </a:gs>
              <a:gs pos="81000">
                <a:schemeClr val="accent4"/>
              </a:gs>
            </a:gsLst>
            <a:lin ang="2700000" scaled="1"/>
            <a:tileRect/>
          </a:gradFill>
        </p:spPr>
        <p:txBody>
          <a:bodyPr wrap="square" lIns="91440" tIns="73152" rIns="91440" bIns="73152"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a:ln w="3175">
                  <a:noFill/>
                </a:ln>
                <a:solidFill>
                  <a:srgbClr val="FFF7F3"/>
                </a:solidFill>
                <a:effectLst/>
                <a:uLnTx/>
                <a:uFillTx/>
                <a:latin typeface="Segoe Sans Display" pitchFamily="2" charset="0"/>
                <a:ea typeface="+mn-ea"/>
                <a:cs typeface="Segoe Sans Display" pitchFamily="2" charset="0"/>
              </a:rPr>
              <a:t>1</a:t>
            </a:r>
          </a:p>
        </p:txBody>
      </p:sp>
      <p:sp>
        <p:nvSpPr>
          <p:cNvPr id="24" name="Oval 23">
            <a:extLst>
              <a:ext uri="{FF2B5EF4-FFF2-40B4-BE49-F238E27FC236}">
                <a16:creationId xmlns:a16="http://schemas.microsoft.com/office/drawing/2014/main" id="{66067F87-A480-1A82-38BC-40609A35EC20}"/>
              </a:ext>
            </a:extLst>
          </p:cNvPr>
          <p:cNvSpPr/>
          <p:nvPr/>
        </p:nvSpPr>
        <p:spPr>
          <a:xfrm>
            <a:off x="673562" y="3638728"/>
            <a:ext cx="250095" cy="249385"/>
          </a:xfrm>
          <a:prstGeom prst="ellipse">
            <a:avLst/>
          </a:prstGeom>
          <a:gradFill flip="none" rotWithShape="1">
            <a:gsLst>
              <a:gs pos="0">
                <a:schemeClr val="accent2"/>
              </a:gs>
              <a:gs pos="81000">
                <a:schemeClr val="accent4"/>
              </a:gs>
            </a:gsLst>
            <a:lin ang="2700000" scaled="1"/>
            <a:tileRect/>
          </a:gradFill>
        </p:spPr>
        <p:txBody>
          <a:bodyPr wrap="square" lIns="91440" tIns="73152" rIns="91440" bIns="73152"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a:ln w="3175">
                  <a:noFill/>
                </a:ln>
                <a:solidFill>
                  <a:srgbClr val="FFF7F3"/>
                </a:solidFill>
                <a:effectLst/>
                <a:uLnTx/>
                <a:uFillTx/>
                <a:latin typeface="Segoe Sans Display" pitchFamily="2" charset="0"/>
                <a:ea typeface="+mn-ea"/>
                <a:cs typeface="Segoe Sans Display" pitchFamily="2" charset="0"/>
              </a:rPr>
              <a:t>2</a:t>
            </a:r>
          </a:p>
        </p:txBody>
      </p:sp>
      <p:sp>
        <p:nvSpPr>
          <p:cNvPr id="25" name="Title 7">
            <a:extLst>
              <a:ext uri="{FF2B5EF4-FFF2-40B4-BE49-F238E27FC236}">
                <a16:creationId xmlns:a16="http://schemas.microsoft.com/office/drawing/2014/main" id="{CBCC13C7-E299-A7E2-AC7D-487DBD10A457}"/>
              </a:ext>
            </a:extLst>
          </p:cNvPr>
          <p:cNvSpPr txBox="1">
            <a:spLocks/>
          </p:cNvSpPr>
          <p:nvPr/>
        </p:nvSpPr>
        <p:spPr>
          <a:xfrm>
            <a:off x="563880" y="2730855"/>
            <a:ext cx="6110298" cy="276999"/>
          </a:xfrm>
          <a:prstGeom prst="rect">
            <a:avLst/>
          </a:prstGeom>
          <a:noFill/>
          <a:ln w="0" cap="flat">
            <a:noFill/>
            <a:prstDash val="solid"/>
            <a:miter/>
          </a:ln>
        </p:spPr>
        <p:txBody>
          <a:bodyPr vert="horz" wrap="square" lIns="9144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w="3175">
                  <a:noFill/>
                </a:ln>
                <a:gradFill>
                  <a:gsLst>
                    <a:gs pos="0">
                      <a:srgbClr val="2E76BC"/>
                    </a:gs>
                    <a:gs pos="50000">
                      <a:srgbClr val="7758C0"/>
                    </a:gs>
                    <a:gs pos="100000">
                      <a:srgbClr val="C03BC4"/>
                    </a:gs>
                  </a:gsLst>
                  <a:lin ang="0" scaled="1"/>
                </a:gradFill>
                <a:effectLst/>
                <a:uLnTx/>
                <a:uFillTx/>
                <a:latin typeface="Segoe Sans Display" pitchFamily="2" charset="0"/>
                <a:ea typeface="+mn-ea"/>
                <a:cs typeface="Segoe Sans Display" pitchFamily="2" charset="0"/>
              </a:rPr>
              <a:t>Here’s how easy it is!</a:t>
            </a:r>
          </a:p>
        </p:txBody>
      </p:sp>
      <p:sp>
        <p:nvSpPr>
          <p:cNvPr id="26" name="Oval 25">
            <a:extLst>
              <a:ext uri="{FF2B5EF4-FFF2-40B4-BE49-F238E27FC236}">
                <a16:creationId xmlns:a16="http://schemas.microsoft.com/office/drawing/2014/main" id="{131C9B55-5A15-75A8-1EA2-183FA1EDA1E1}"/>
              </a:ext>
            </a:extLst>
          </p:cNvPr>
          <p:cNvSpPr/>
          <p:nvPr/>
        </p:nvSpPr>
        <p:spPr>
          <a:xfrm>
            <a:off x="673562" y="4287463"/>
            <a:ext cx="250095" cy="249385"/>
          </a:xfrm>
          <a:prstGeom prst="ellipse">
            <a:avLst/>
          </a:prstGeom>
          <a:gradFill flip="none" rotWithShape="1">
            <a:gsLst>
              <a:gs pos="0">
                <a:schemeClr val="accent2"/>
              </a:gs>
              <a:gs pos="81000">
                <a:schemeClr val="accent4"/>
              </a:gs>
            </a:gsLst>
            <a:lin ang="2700000" scaled="1"/>
            <a:tileRect/>
          </a:gradFill>
        </p:spPr>
        <p:txBody>
          <a:bodyPr wrap="square" lIns="91440" tIns="73152" rIns="91440" bIns="73152"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a:ln w="3175">
                  <a:noFill/>
                </a:ln>
                <a:solidFill>
                  <a:srgbClr val="FFF7F3"/>
                </a:solidFill>
                <a:effectLst/>
                <a:uLnTx/>
                <a:uFillTx/>
                <a:latin typeface="Segoe Sans Display" pitchFamily="2" charset="0"/>
                <a:ea typeface="+mn-ea"/>
                <a:cs typeface="Segoe Sans Display" pitchFamily="2" charset="0"/>
              </a:rPr>
              <a:t>3</a:t>
            </a:r>
          </a:p>
        </p:txBody>
      </p:sp>
      <p:sp>
        <p:nvSpPr>
          <p:cNvPr id="27" name="Oval 26">
            <a:extLst>
              <a:ext uri="{FF2B5EF4-FFF2-40B4-BE49-F238E27FC236}">
                <a16:creationId xmlns:a16="http://schemas.microsoft.com/office/drawing/2014/main" id="{5A76582F-8E2D-2038-EB9D-F88DE5EA431A}"/>
              </a:ext>
            </a:extLst>
          </p:cNvPr>
          <p:cNvSpPr/>
          <p:nvPr/>
        </p:nvSpPr>
        <p:spPr>
          <a:xfrm>
            <a:off x="673562" y="4729458"/>
            <a:ext cx="250095" cy="249385"/>
          </a:xfrm>
          <a:prstGeom prst="ellipse">
            <a:avLst/>
          </a:prstGeom>
          <a:gradFill flip="none" rotWithShape="1">
            <a:gsLst>
              <a:gs pos="0">
                <a:schemeClr val="accent2"/>
              </a:gs>
              <a:gs pos="81000">
                <a:schemeClr val="accent4"/>
              </a:gs>
            </a:gsLst>
            <a:lin ang="2700000" scaled="1"/>
            <a:tileRect/>
          </a:gradFill>
        </p:spPr>
        <p:txBody>
          <a:bodyPr wrap="square" lIns="91440" tIns="73152" rIns="91440" bIns="73152"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a:ln w="3175">
                  <a:noFill/>
                </a:ln>
                <a:solidFill>
                  <a:srgbClr val="FFF7F3"/>
                </a:solidFill>
                <a:effectLst/>
                <a:uLnTx/>
                <a:uFillTx/>
                <a:latin typeface="Segoe Sans Display" pitchFamily="2" charset="0"/>
                <a:ea typeface="+mn-ea"/>
                <a:cs typeface="Segoe Sans Display" pitchFamily="2" charset="0"/>
              </a:rPr>
              <a:t>4</a:t>
            </a:r>
          </a:p>
        </p:txBody>
      </p:sp>
      <p:sp>
        <p:nvSpPr>
          <p:cNvPr id="28" name="Oval 27">
            <a:extLst>
              <a:ext uri="{FF2B5EF4-FFF2-40B4-BE49-F238E27FC236}">
                <a16:creationId xmlns:a16="http://schemas.microsoft.com/office/drawing/2014/main" id="{2ECDDEF3-CA72-DCC9-B423-4BDD127AAA54}"/>
              </a:ext>
            </a:extLst>
          </p:cNvPr>
          <p:cNvSpPr/>
          <p:nvPr/>
        </p:nvSpPr>
        <p:spPr>
          <a:xfrm>
            <a:off x="673562" y="5171453"/>
            <a:ext cx="250095" cy="249385"/>
          </a:xfrm>
          <a:prstGeom prst="ellipse">
            <a:avLst/>
          </a:prstGeom>
          <a:gradFill flip="none" rotWithShape="1">
            <a:gsLst>
              <a:gs pos="0">
                <a:schemeClr val="accent2"/>
              </a:gs>
              <a:gs pos="81000">
                <a:schemeClr val="accent4"/>
              </a:gs>
            </a:gsLst>
            <a:lin ang="2700000" scaled="1"/>
            <a:tileRect/>
          </a:gradFill>
        </p:spPr>
        <p:txBody>
          <a:bodyPr wrap="square" lIns="91440" tIns="73152" rIns="91440" bIns="73152"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a:ln w="3175">
                  <a:noFill/>
                </a:ln>
                <a:solidFill>
                  <a:srgbClr val="FFF7F3"/>
                </a:solidFill>
                <a:effectLst/>
                <a:uLnTx/>
                <a:uFillTx/>
                <a:latin typeface="Segoe Sans Display" pitchFamily="2" charset="0"/>
                <a:ea typeface="+mn-ea"/>
                <a:cs typeface="Segoe Sans Display" pitchFamily="2" charset="0"/>
              </a:rPr>
              <a:t>5</a:t>
            </a:r>
          </a:p>
        </p:txBody>
      </p:sp>
      <p:sp>
        <p:nvSpPr>
          <p:cNvPr id="29" name="Oval 28">
            <a:extLst>
              <a:ext uri="{FF2B5EF4-FFF2-40B4-BE49-F238E27FC236}">
                <a16:creationId xmlns:a16="http://schemas.microsoft.com/office/drawing/2014/main" id="{5AAFA3BE-CDEB-2397-F372-4051146E00B1}"/>
              </a:ext>
            </a:extLst>
          </p:cNvPr>
          <p:cNvSpPr/>
          <p:nvPr/>
        </p:nvSpPr>
        <p:spPr>
          <a:xfrm>
            <a:off x="673562" y="5613448"/>
            <a:ext cx="250095" cy="249385"/>
          </a:xfrm>
          <a:prstGeom prst="ellipse">
            <a:avLst/>
          </a:prstGeom>
          <a:gradFill flip="none" rotWithShape="1">
            <a:gsLst>
              <a:gs pos="0">
                <a:schemeClr val="accent2"/>
              </a:gs>
              <a:gs pos="81000">
                <a:schemeClr val="accent4"/>
              </a:gs>
            </a:gsLst>
            <a:lin ang="2700000" scaled="1"/>
            <a:tileRect/>
          </a:gradFill>
        </p:spPr>
        <p:txBody>
          <a:bodyPr wrap="square" lIns="91440" tIns="73152" rIns="91440" bIns="73152"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a:ln w="3175">
                  <a:noFill/>
                </a:ln>
                <a:solidFill>
                  <a:srgbClr val="FFF7F3"/>
                </a:solidFill>
                <a:effectLst/>
                <a:uLnTx/>
                <a:uFillTx/>
                <a:latin typeface="Segoe Sans Display" pitchFamily="2" charset="0"/>
                <a:ea typeface="+mn-ea"/>
                <a:cs typeface="Segoe Sans Display" pitchFamily="2" charset="0"/>
              </a:rPr>
              <a:t>6</a:t>
            </a:r>
          </a:p>
        </p:txBody>
      </p:sp>
      <p:sp>
        <p:nvSpPr>
          <p:cNvPr id="30" name="Oval 29">
            <a:extLst>
              <a:ext uri="{FF2B5EF4-FFF2-40B4-BE49-F238E27FC236}">
                <a16:creationId xmlns:a16="http://schemas.microsoft.com/office/drawing/2014/main" id="{FC796FE7-6279-CB39-1049-4D46FDD56199}"/>
              </a:ext>
            </a:extLst>
          </p:cNvPr>
          <p:cNvSpPr/>
          <p:nvPr/>
        </p:nvSpPr>
        <p:spPr>
          <a:xfrm>
            <a:off x="8764809" y="4015370"/>
            <a:ext cx="829559" cy="518923"/>
          </a:xfrm>
          <a:prstGeom prst="ellipse">
            <a:avLst/>
          </a:prstGeom>
          <a:noFill/>
          <a:ln w="44450">
            <a:gradFill>
              <a:gsLst>
                <a:gs pos="0">
                  <a:srgbClr val="D59ED7"/>
                </a:gs>
                <a:gs pos="99000">
                  <a:srgbClr val="8DC8E8"/>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Tree>
    <p:extLst>
      <p:ext uri="{BB962C8B-B14F-4D97-AF65-F5344CB8AC3E}">
        <p14:creationId xmlns:p14="http://schemas.microsoft.com/office/powerpoint/2010/main" val="2425027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DAC1A-A46D-FD27-0CA4-2108F169A92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E82979-BD56-0EBB-EF45-B7CAEF8F15B5}"/>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tint val="75000"/>
                  </a:srgbClr>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a:ln>
                <a:noFill/>
              </a:ln>
              <a:solidFill>
                <a:srgbClr val="091F2C">
                  <a:tint val="75000"/>
                </a:srgbClr>
              </a:solidFill>
              <a:effectLst/>
              <a:uLnTx/>
              <a:uFillTx/>
              <a:latin typeface="Segoe Sans Small Semilight" pitchFamily="2" charset="0"/>
              <a:ea typeface="+mn-ea"/>
              <a:cs typeface="Segoe Sans Small Semilight" pitchFamily="2" charset="0"/>
            </a:endParaRPr>
          </a:p>
        </p:txBody>
      </p:sp>
      <p:sp>
        <p:nvSpPr>
          <p:cNvPr id="6" name="Footer Placeholder 5">
            <a:extLst>
              <a:ext uri="{FF2B5EF4-FFF2-40B4-BE49-F238E27FC236}">
                <a16:creationId xmlns:a16="http://schemas.microsoft.com/office/drawing/2014/main" id="{804507E6-6E82-6DEE-A67F-CF00B04F2E70}"/>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91F2C">
                    <a:tint val="75000"/>
                  </a:srgbClr>
                </a:solidFill>
                <a:effectLst/>
                <a:uLnTx/>
                <a:uFillTx/>
                <a:latin typeface="Segoe Sans Small Semilight" pitchFamily="2" charset="0"/>
                <a:ea typeface="+mn-ea"/>
                <a:cs typeface="Segoe Sans Small Semilight" pitchFamily="2" charset="0"/>
              </a:rPr>
              <a:t>Microsoft Fabric Community Conference 2024</a:t>
            </a:r>
          </a:p>
        </p:txBody>
      </p:sp>
      <p:sp>
        <p:nvSpPr>
          <p:cNvPr id="15" name="Title 7">
            <a:extLst>
              <a:ext uri="{FF2B5EF4-FFF2-40B4-BE49-F238E27FC236}">
                <a16:creationId xmlns:a16="http://schemas.microsoft.com/office/drawing/2014/main" id="{789E2AA1-F024-25EC-4F11-E22CF525D31C}"/>
              </a:ext>
            </a:extLst>
          </p:cNvPr>
          <p:cNvSpPr txBox="1">
            <a:spLocks/>
          </p:cNvSpPr>
          <p:nvPr/>
        </p:nvSpPr>
        <p:spPr>
          <a:xfrm>
            <a:off x="5260448" y="4224146"/>
            <a:ext cx="2408349" cy="276999"/>
          </a:xfrm>
          <a:prstGeom prst="rect">
            <a:avLst/>
          </a:prstGeom>
          <a:noFill/>
          <a:ln w="0" cap="flat">
            <a:noFill/>
            <a:prstDash val="solid"/>
            <a:miter/>
          </a:ln>
        </p:spPr>
        <p:txBody>
          <a:bodyPr vert="horz" wrap="square" lIns="9144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spc="-50" normalizeH="0" baseline="0" noProof="0">
                <a:ln w="3175">
                  <a:noFill/>
                </a:ln>
                <a:effectLst/>
                <a:uLnTx/>
                <a:uFillTx/>
                <a:latin typeface="Segoe Sans Text" panose="020F0502020204030204"/>
                <a:ea typeface="+mn-ea"/>
                <a:cs typeface="Segoe UI" pitchFamily="34" charset="0"/>
              </a:rPr>
              <a:t>Event announcements</a:t>
            </a:r>
          </a:p>
        </p:txBody>
      </p:sp>
      <p:sp>
        <p:nvSpPr>
          <p:cNvPr id="22" name="Graphic 20">
            <a:extLst>
              <a:ext uri="{FF2B5EF4-FFF2-40B4-BE49-F238E27FC236}">
                <a16:creationId xmlns:a16="http://schemas.microsoft.com/office/drawing/2014/main" id="{0E1F1021-B9E5-FC2F-EFD5-59CD24F20DA1}"/>
              </a:ext>
            </a:extLst>
          </p:cNvPr>
          <p:cNvSpPr/>
          <p:nvPr/>
        </p:nvSpPr>
        <p:spPr>
          <a:xfrm>
            <a:off x="4902594" y="4225191"/>
            <a:ext cx="274909" cy="274909"/>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125921 w 190500"/>
              <a:gd name="connsiteY5" fmla="*/ 66389 h 190500"/>
              <a:gd name="connsiteX6" fmla="*/ 83344 w 190500"/>
              <a:gd name="connsiteY6" fmla="*/ 108966 h 190500"/>
              <a:gd name="connsiteX7" fmla="*/ 64579 w 190500"/>
              <a:gd name="connsiteY7" fmla="*/ 90202 h 190500"/>
              <a:gd name="connsiteX8" fmla="*/ 54483 w 190500"/>
              <a:gd name="connsiteY8" fmla="*/ 90558 h 190500"/>
              <a:gd name="connsiteX9" fmla="*/ 54483 w 190500"/>
              <a:gd name="connsiteY9" fmla="*/ 100298 h 190500"/>
              <a:gd name="connsiteX10" fmla="*/ 78296 w 190500"/>
              <a:gd name="connsiteY10" fmla="*/ 124111 h 190500"/>
              <a:gd name="connsiteX11" fmla="*/ 88392 w 190500"/>
              <a:gd name="connsiteY11" fmla="*/ 124111 h 190500"/>
              <a:gd name="connsiteX12" fmla="*/ 136017 w 190500"/>
              <a:gd name="connsiteY12" fmla="*/ 76486 h 190500"/>
              <a:gd name="connsiteX13" fmla="*/ 136373 w 190500"/>
              <a:gd name="connsiteY13" fmla="*/ 66389 h 190500"/>
              <a:gd name="connsiteX14" fmla="*/ 126277 w 190500"/>
              <a:gd name="connsiteY14" fmla="*/ 66033 h 190500"/>
              <a:gd name="connsiteX15" fmla="*/ 125921 w 190500"/>
              <a:gd name="connsiteY15" fmla="*/ 6638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500" h="190500">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moveTo>
                  <a:pt x="125921" y="66389"/>
                </a:moveTo>
                <a:lnTo>
                  <a:pt x="83344" y="108966"/>
                </a:lnTo>
                <a:lnTo>
                  <a:pt x="64579" y="90202"/>
                </a:lnTo>
                <a:cubicBezTo>
                  <a:pt x="61693" y="87512"/>
                  <a:pt x="57173" y="87672"/>
                  <a:pt x="54483" y="90558"/>
                </a:cubicBezTo>
                <a:cubicBezTo>
                  <a:pt x="51927" y="93301"/>
                  <a:pt x="51927" y="97555"/>
                  <a:pt x="54483" y="100298"/>
                </a:cubicBezTo>
                <a:lnTo>
                  <a:pt x="78296" y="124111"/>
                </a:lnTo>
                <a:cubicBezTo>
                  <a:pt x="81084" y="126897"/>
                  <a:pt x="85603" y="126897"/>
                  <a:pt x="88392" y="124111"/>
                </a:cubicBezTo>
                <a:lnTo>
                  <a:pt x="136017" y="76486"/>
                </a:lnTo>
                <a:cubicBezTo>
                  <a:pt x="138903" y="73796"/>
                  <a:pt x="139063" y="69276"/>
                  <a:pt x="136373" y="66389"/>
                </a:cubicBezTo>
                <a:cubicBezTo>
                  <a:pt x="133683" y="63503"/>
                  <a:pt x="129164" y="63343"/>
                  <a:pt x="126277" y="66033"/>
                </a:cubicBezTo>
                <a:cubicBezTo>
                  <a:pt x="126154" y="66147"/>
                  <a:pt x="126035" y="66266"/>
                  <a:pt x="125921" y="66389"/>
                </a:cubicBezTo>
                <a:close/>
              </a:path>
            </a:pathLst>
          </a:custGeom>
          <a:gradFill flip="none" rotWithShape="1">
            <a:gsLst>
              <a:gs pos="0">
                <a:schemeClr val="accent2"/>
              </a:gs>
              <a:gs pos="81000">
                <a:schemeClr val="accent4"/>
              </a:gs>
            </a:gsLst>
            <a:lin ang="2700000" scaled="1"/>
            <a:tileRect/>
          </a:gradFill>
        </p:spPr>
        <p:txBody>
          <a:bodyPr wrap="square" lIns="91440" tIns="73152" rIns="91440" bIns="73152"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a:ln w="3175">
                <a:noFill/>
              </a:ln>
              <a:effectLst/>
              <a:uLnTx/>
              <a:uFillTx/>
              <a:latin typeface="Segoe Sans Display" pitchFamily="2" charset="0"/>
              <a:ea typeface="+mn-ea"/>
              <a:cs typeface="Segoe Sans Display" pitchFamily="2" charset="0"/>
            </a:endParaRPr>
          </a:p>
        </p:txBody>
      </p:sp>
      <p:sp>
        <p:nvSpPr>
          <p:cNvPr id="36" name="Title 7">
            <a:extLst>
              <a:ext uri="{FF2B5EF4-FFF2-40B4-BE49-F238E27FC236}">
                <a16:creationId xmlns:a16="http://schemas.microsoft.com/office/drawing/2014/main" id="{7C010B70-7E23-0356-2448-C03135FE3B24}"/>
              </a:ext>
            </a:extLst>
          </p:cNvPr>
          <p:cNvSpPr txBox="1">
            <a:spLocks/>
          </p:cNvSpPr>
          <p:nvPr/>
        </p:nvSpPr>
        <p:spPr>
          <a:xfrm>
            <a:off x="5260448" y="4672314"/>
            <a:ext cx="2408349" cy="526298"/>
          </a:xfrm>
          <a:prstGeom prst="rect">
            <a:avLst/>
          </a:prstGeom>
          <a:noFill/>
          <a:ln w="0" cap="flat">
            <a:noFill/>
            <a:prstDash val="solid"/>
            <a:miter/>
          </a:ln>
        </p:spPr>
        <p:txBody>
          <a:bodyPr vert="horz" wrap="square" lIns="9144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5000"/>
              </a:lnSpc>
              <a:spcBef>
                <a:spcPts val="800"/>
              </a:spcBef>
              <a:spcAft>
                <a:spcPts val="0"/>
              </a:spcAft>
              <a:buClrTx/>
              <a:buSzTx/>
              <a:buFontTx/>
              <a:buNone/>
              <a:tabLst/>
              <a:defRPr/>
            </a:pPr>
            <a:r>
              <a:rPr kumimoji="0" lang="en-US" sz="1800" b="0" i="0" u="none" strike="noStrike" kern="1200" cap="none" spc="-50" normalizeH="0" baseline="0" noProof="0">
                <a:ln w="3175">
                  <a:noFill/>
                </a:ln>
                <a:effectLst/>
                <a:uLnTx/>
                <a:uFillTx/>
                <a:latin typeface="Segoe Sans Text" panose="020F0502020204030204"/>
                <a:ea typeface="+mn-ea"/>
                <a:cs typeface="Segoe UI" pitchFamily="34" charset="0"/>
              </a:rPr>
              <a:t>Personalized agenda, session details</a:t>
            </a:r>
          </a:p>
        </p:txBody>
      </p:sp>
      <p:sp>
        <p:nvSpPr>
          <p:cNvPr id="37" name="Graphic 20">
            <a:extLst>
              <a:ext uri="{FF2B5EF4-FFF2-40B4-BE49-F238E27FC236}">
                <a16:creationId xmlns:a16="http://schemas.microsoft.com/office/drawing/2014/main" id="{5CA2E303-4A1E-A75C-ABA3-3B83C01D6D8D}"/>
              </a:ext>
            </a:extLst>
          </p:cNvPr>
          <p:cNvSpPr/>
          <p:nvPr/>
        </p:nvSpPr>
        <p:spPr>
          <a:xfrm>
            <a:off x="4902594" y="4697089"/>
            <a:ext cx="274909" cy="274909"/>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125921 w 190500"/>
              <a:gd name="connsiteY5" fmla="*/ 66389 h 190500"/>
              <a:gd name="connsiteX6" fmla="*/ 83344 w 190500"/>
              <a:gd name="connsiteY6" fmla="*/ 108966 h 190500"/>
              <a:gd name="connsiteX7" fmla="*/ 64579 w 190500"/>
              <a:gd name="connsiteY7" fmla="*/ 90202 h 190500"/>
              <a:gd name="connsiteX8" fmla="*/ 54483 w 190500"/>
              <a:gd name="connsiteY8" fmla="*/ 90558 h 190500"/>
              <a:gd name="connsiteX9" fmla="*/ 54483 w 190500"/>
              <a:gd name="connsiteY9" fmla="*/ 100298 h 190500"/>
              <a:gd name="connsiteX10" fmla="*/ 78296 w 190500"/>
              <a:gd name="connsiteY10" fmla="*/ 124111 h 190500"/>
              <a:gd name="connsiteX11" fmla="*/ 88392 w 190500"/>
              <a:gd name="connsiteY11" fmla="*/ 124111 h 190500"/>
              <a:gd name="connsiteX12" fmla="*/ 136017 w 190500"/>
              <a:gd name="connsiteY12" fmla="*/ 76486 h 190500"/>
              <a:gd name="connsiteX13" fmla="*/ 136373 w 190500"/>
              <a:gd name="connsiteY13" fmla="*/ 66389 h 190500"/>
              <a:gd name="connsiteX14" fmla="*/ 126277 w 190500"/>
              <a:gd name="connsiteY14" fmla="*/ 66033 h 190500"/>
              <a:gd name="connsiteX15" fmla="*/ 125921 w 190500"/>
              <a:gd name="connsiteY15" fmla="*/ 6638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500" h="190500">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moveTo>
                  <a:pt x="125921" y="66389"/>
                </a:moveTo>
                <a:lnTo>
                  <a:pt x="83344" y="108966"/>
                </a:lnTo>
                <a:lnTo>
                  <a:pt x="64579" y="90202"/>
                </a:lnTo>
                <a:cubicBezTo>
                  <a:pt x="61693" y="87512"/>
                  <a:pt x="57173" y="87672"/>
                  <a:pt x="54483" y="90558"/>
                </a:cubicBezTo>
                <a:cubicBezTo>
                  <a:pt x="51927" y="93301"/>
                  <a:pt x="51927" y="97555"/>
                  <a:pt x="54483" y="100298"/>
                </a:cubicBezTo>
                <a:lnTo>
                  <a:pt x="78296" y="124111"/>
                </a:lnTo>
                <a:cubicBezTo>
                  <a:pt x="81084" y="126897"/>
                  <a:pt x="85603" y="126897"/>
                  <a:pt x="88392" y="124111"/>
                </a:cubicBezTo>
                <a:lnTo>
                  <a:pt x="136017" y="76486"/>
                </a:lnTo>
                <a:cubicBezTo>
                  <a:pt x="138903" y="73796"/>
                  <a:pt x="139063" y="69276"/>
                  <a:pt x="136373" y="66389"/>
                </a:cubicBezTo>
                <a:cubicBezTo>
                  <a:pt x="133683" y="63503"/>
                  <a:pt x="129164" y="63343"/>
                  <a:pt x="126277" y="66033"/>
                </a:cubicBezTo>
                <a:cubicBezTo>
                  <a:pt x="126154" y="66147"/>
                  <a:pt x="126035" y="66266"/>
                  <a:pt x="125921" y="66389"/>
                </a:cubicBezTo>
                <a:close/>
              </a:path>
            </a:pathLst>
          </a:custGeom>
          <a:gradFill flip="none" rotWithShape="1">
            <a:gsLst>
              <a:gs pos="0">
                <a:schemeClr val="accent2"/>
              </a:gs>
              <a:gs pos="81000">
                <a:schemeClr val="accent4"/>
              </a:gs>
            </a:gsLst>
            <a:lin ang="2700000" scaled="1"/>
            <a:tileRect/>
          </a:gradFill>
        </p:spPr>
        <p:txBody>
          <a:bodyPr wrap="square" lIns="91440" tIns="73152" rIns="91440" bIns="73152"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a:ln w="3175">
                <a:noFill/>
              </a:ln>
              <a:effectLst/>
              <a:uLnTx/>
              <a:uFillTx/>
              <a:latin typeface="Segoe Sans Display" pitchFamily="2" charset="0"/>
              <a:ea typeface="+mn-ea"/>
              <a:cs typeface="Segoe Sans Display" pitchFamily="2" charset="0"/>
            </a:endParaRPr>
          </a:p>
        </p:txBody>
      </p:sp>
      <p:sp>
        <p:nvSpPr>
          <p:cNvPr id="38" name="Title 7">
            <a:extLst>
              <a:ext uri="{FF2B5EF4-FFF2-40B4-BE49-F238E27FC236}">
                <a16:creationId xmlns:a16="http://schemas.microsoft.com/office/drawing/2014/main" id="{D8957A90-1CE4-4E1C-FA56-F2F52F68172F}"/>
              </a:ext>
            </a:extLst>
          </p:cNvPr>
          <p:cNvSpPr txBox="1">
            <a:spLocks/>
          </p:cNvSpPr>
          <p:nvPr/>
        </p:nvSpPr>
        <p:spPr>
          <a:xfrm>
            <a:off x="5260448" y="5377507"/>
            <a:ext cx="2408349" cy="526298"/>
          </a:xfrm>
          <a:prstGeom prst="rect">
            <a:avLst/>
          </a:prstGeom>
          <a:noFill/>
          <a:ln w="0" cap="flat">
            <a:noFill/>
            <a:prstDash val="solid"/>
            <a:miter/>
          </a:ln>
        </p:spPr>
        <p:txBody>
          <a:bodyPr vert="horz" wrap="square" lIns="9144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5000"/>
              </a:lnSpc>
              <a:spcBef>
                <a:spcPts val="800"/>
              </a:spcBef>
              <a:spcAft>
                <a:spcPts val="0"/>
              </a:spcAft>
              <a:buClrTx/>
              <a:buSzTx/>
              <a:buFontTx/>
              <a:buNone/>
              <a:tabLst/>
              <a:defRPr/>
            </a:pPr>
            <a:r>
              <a:rPr kumimoji="0" lang="en-US" sz="1800" b="0" i="0" u="none" strike="noStrike" kern="1200" cap="none" spc="-50" normalizeH="0" baseline="0" noProof="0">
                <a:ln w="3175">
                  <a:noFill/>
                </a:ln>
                <a:effectLst/>
                <a:uLnTx/>
                <a:uFillTx/>
                <a:latin typeface="Segoe Sans Text" panose="020F0502020204030204"/>
                <a:ea typeface="+mn-ea"/>
                <a:cs typeface="Segoe UI" pitchFamily="34" charset="0"/>
              </a:rPr>
              <a:t>Speaker &amp; </a:t>
            </a:r>
            <a:br>
              <a:rPr kumimoji="0" lang="en-US" sz="1800" b="0" i="0" u="none" strike="noStrike" kern="1200" cap="none" spc="-50" normalizeH="0" baseline="0" noProof="0">
                <a:ln w="3175">
                  <a:noFill/>
                </a:ln>
                <a:effectLst/>
                <a:uLnTx/>
                <a:uFillTx/>
                <a:latin typeface="Segoe Sans Text" panose="020F0502020204030204"/>
                <a:ea typeface="+mn-ea"/>
                <a:cs typeface="Segoe UI" pitchFamily="34" charset="0"/>
              </a:rPr>
            </a:br>
            <a:r>
              <a:rPr kumimoji="0" lang="en-US" sz="1800" b="0" i="0" u="none" strike="noStrike" kern="1200" cap="none" spc="-50" normalizeH="0" baseline="0" noProof="0">
                <a:ln w="3175">
                  <a:noFill/>
                </a:ln>
                <a:effectLst/>
                <a:uLnTx/>
                <a:uFillTx/>
                <a:latin typeface="Segoe Sans Text" panose="020F0502020204030204"/>
                <a:ea typeface="+mn-ea"/>
                <a:cs typeface="Segoe UI" pitchFamily="34" charset="0"/>
              </a:rPr>
              <a:t>attendee profiles</a:t>
            </a:r>
          </a:p>
        </p:txBody>
      </p:sp>
      <p:sp>
        <p:nvSpPr>
          <p:cNvPr id="39" name="Graphic 20">
            <a:extLst>
              <a:ext uri="{FF2B5EF4-FFF2-40B4-BE49-F238E27FC236}">
                <a16:creationId xmlns:a16="http://schemas.microsoft.com/office/drawing/2014/main" id="{9376D9C0-12C7-606C-A8F9-CBE2572859D0}"/>
              </a:ext>
            </a:extLst>
          </p:cNvPr>
          <p:cNvSpPr/>
          <p:nvPr/>
        </p:nvSpPr>
        <p:spPr>
          <a:xfrm>
            <a:off x="4902594" y="5390407"/>
            <a:ext cx="274909" cy="274909"/>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125921 w 190500"/>
              <a:gd name="connsiteY5" fmla="*/ 66389 h 190500"/>
              <a:gd name="connsiteX6" fmla="*/ 83344 w 190500"/>
              <a:gd name="connsiteY6" fmla="*/ 108966 h 190500"/>
              <a:gd name="connsiteX7" fmla="*/ 64579 w 190500"/>
              <a:gd name="connsiteY7" fmla="*/ 90202 h 190500"/>
              <a:gd name="connsiteX8" fmla="*/ 54483 w 190500"/>
              <a:gd name="connsiteY8" fmla="*/ 90558 h 190500"/>
              <a:gd name="connsiteX9" fmla="*/ 54483 w 190500"/>
              <a:gd name="connsiteY9" fmla="*/ 100298 h 190500"/>
              <a:gd name="connsiteX10" fmla="*/ 78296 w 190500"/>
              <a:gd name="connsiteY10" fmla="*/ 124111 h 190500"/>
              <a:gd name="connsiteX11" fmla="*/ 88392 w 190500"/>
              <a:gd name="connsiteY11" fmla="*/ 124111 h 190500"/>
              <a:gd name="connsiteX12" fmla="*/ 136017 w 190500"/>
              <a:gd name="connsiteY12" fmla="*/ 76486 h 190500"/>
              <a:gd name="connsiteX13" fmla="*/ 136373 w 190500"/>
              <a:gd name="connsiteY13" fmla="*/ 66389 h 190500"/>
              <a:gd name="connsiteX14" fmla="*/ 126277 w 190500"/>
              <a:gd name="connsiteY14" fmla="*/ 66033 h 190500"/>
              <a:gd name="connsiteX15" fmla="*/ 125921 w 190500"/>
              <a:gd name="connsiteY15" fmla="*/ 6638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500" h="190500">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moveTo>
                  <a:pt x="125921" y="66389"/>
                </a:moveTo>
                <a:lnTo>
                  <a:pt x="83344" y="108966"/>
                </a:lnTo>
                <a:lnTo>
                  <a:pt x="64579" y="90202"/>
                </a:lnTo>
                <a:cubicBezTo>
                  <a:pt x="61693" y="87512"/>
                  <a:pt x="57173" y="87672"/>
                  <a:pt x="54483" y="90558"/>
                </a:cubicBezTo>
                <a:cubicBezTo>
                  <a:pt x="51927" y="93301"/>
                  <a:pt x="51927" y="97555"/>
                  <a:pt x="54483" y="100298"/>
                </a:cubicBezTo>
                <a:lnTo>
                  <a:pt x="78296" y="124111"/>
                </a:lnTo>
                <a:cubicBezTo>
                  <a:pt x="81084" y="126897"/>
                  <a:pt x="85603" y="126897"/>
                  <a:pt x="88392" y="124111"/>
                </a:cubicBezTo>
                <a:lnTo>
                  <a:pt x="136017" y="76486"/>
                </a:lnTo>
                <a:cubicBezTo>
                  <a:pt x="138903" y="73796"/>
                  <a:pt x="139063" y="69276"/>
                  <a:pt x="136373" y="66389"/>
                </a:cubicBezTo>
                <a:cubicBezTo>
                  <a:pt x="133683" y="63503"/>
                  <a:pt x="129164" y="63343"/>
                  <a:pt x="126277" y="66033"/>
                </a:cubicBezTo>
                <a:cubicBezTo>
                  <a:pt x="126154" y="66147"/>
                  <a:pt x="126035" y="66266"/>
                  <a:pt x="125921" y="66389"/>
                </a:cubicBezTo>
                <a:close/>
              </a:path>
            </a:pathLst>
          </a:custGeom>
          <a:gradFill flip="none" rotWithShape="1">
            <a:gsLst>
              <a:gs pos="0">
                <a:schemeClr val="accent2"/>
              </a:gs>
              <a:gs pos="81000">
                <a:schemeClr val="accent4"/>
              </a:gs>
            </a:gsLst>
            <a:lin ang="2700000" scaled="1"/>
            <a:tileRect/>
          </a:gradFill>
        </p:spPr>
        <p:txBody>
          <a:bodyPr wrap="square" lIns="91440" tIns="73152" rIns="91440" bIns="73152"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a:ln w="3175">
                <a:noFill/>
              </a:ln>
              <a:effectLst/>
              <a:uLnTx/>
              <a:uFillTx/>
              <a:latin typeface="Segoe Sans Display" pitchFamily="2" charset="0"/>
              <a:ea typeface="+mn-ea"/>
              <a:cs typeface="Segoe Sans Display" pitchFamily="2" charset="0"/>
            </a:endParaRPr>
          </a:p>
        </p:txBody>
      </p:sp>
      <p:sp>
        <p:nvSpPr>
          <p:cNvPr id="40" name="Title 7">
            <a:extLst>
              <a:ext uri="{FF2B5EF4-FFF2-40B4-BE49-F238E27FC236}">
                <a16:creationId xmlns:a16="http://schemas.microsoft.com/office/drawing/2014/main" id="{198DA980-E8AE-E43E-0AF9-399A8419C025}"/>
              </a:ext>
            </a:extLst>
          </p:cNvPr>
          <p:cNvSpPr txBox="1">
            <a:spLocks/>
          </p:cNvSpPr>
          <p:nvPr/>
        </p:nvSpPr>
        <p:spPr>
          <a:xfrm>
            <a:off x="8229892" y="4672314"/>
            <a:ext cx="2408349" cy="526298"/>
          </a:xfrm>
          <a:prstGeom prst="rect">
            <a:avLst/>
          </a:prstGeom>
          <a:noFill/>
          <a:ln w="0" cap="flat">
            <a:noFill/>
            <a:prstDash val="solid"/>
            <a:miter/>
          </a:ln>
        </p:spPr>
        <p:txBody>
          <a:bodyPr vert="horz" wrap="square" lIns="9144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5000"/>
              </a:lnSpc>
              <a:spcBef>
                <a:spcPts val="800"/>
              </a:spcBef>
              <a:spcAft>
                <a:spcPts val="0"/>
              </a:spcAft>
              <a:buClrTx/>
              <a:buSzTx/>
              <a:buFontTx/>
              <a:buNone/>
              <a:tabLst/>
              <a:defRPr/>
            </a:pPr>
            <a:r>
              <a:rPr kumimoji="0" lang="en-US" sz="1800" b="0" i="0" u="none" strike="noStrike" kern="1200" cap="none" spc="-50" normalizeH="0" baseline="0" noProof="0">
                <a:ln w="3175">
                  <a:noFill/>
                </a:ln>
                <a:effectLst/>
                <a:uLnTx/>
                <a:uFillTx/>
                <a:latin typeface="Segoe Sans Text" panose="020F0502020204030204"/>
                <a:ea typeface="+mn-ea"/>
                <a:cs typeface="Segoe UI" pitchFamily="34" charset="0"/>
              </a:rPr>
              <a:t>Networking, </a:t>
            </a:r>
            <a:br>
              <a:rPr kumimoji="0" lang="en-US" sz="1800" b="0" i="0" u="none" strike="noStrike" kern="1200" cap="none" spc="-50" normalizeH="0" baseline="0" noProof="0">
                <a:ln w="3175">
                  <a:noFill/>
                </a:ln>
                <a:effectLst/>
                <a:uLnTx/>
                <a:uFillTx/>
                <a:latin typeface="Segoe Sans Text" panose="020F0502020204030204"/>
                <a:ea typeface="+mn-ea"/>
                <a:cs typeface="Segoe UI" pitchFamily="34" charset="0"/>
              </a:rPr>
            </a:br>
            <a:r>
              <a:rPr kumimoji="0" lang="en-US" sz="1800" b="0" i="0" u="none" strike="noStrike" kern="1200" cap="none" spc="-50" normalizeH="0" baseline="0" noProof="0">
                <a:ln w="3175">
                  <a:noFill/>
                </a:ln>
                <a:effectLst/>
                <a:uLnTx/>
                <a:uFillTx/>
                <a:latin typeface="Segoe Sans Text" panose="020F0502020204030204"/>
                <a:ea typeface="+mn-ea"/>
                <a:cs typeface="Segoe UI" pitchFamily="34" charset="0"/>
              </a:rPr>
              <a:t>meet-ups, messages</a:t>
            </a:r>
          </a:p>
        </p:txBody>
      </p:sp>
      <p:sp>
        <p:nvSpPr>
          <p:cNvPr id="41" name="Graphic 20">
            <a:extLst>
              <a:ext uri="{FF2B5EF4-FFF2-40B4-BE49-F238E27FC236}">
                <a16:creationId xmlns:a16="http://schemas.microsoft.com/office/drawing/2014/main" id="{10910A1A-1AD0-04E9-C4A6-D1DF6990A7F2}"/>
              </a:ext>
            </a:extLst>
          </p:cNvPr>
          <p:cNvSpPr/>
          <p:nvPr/>
        </p:nvSpPr>
        <p:spPr>
          <a:xfrm>
            <a:off x="7872038" y="4697089"/>
            <a:ext cx="274909" cy="274909"/>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125921 w 190500"/>
              <a:gd name="connsiteY5" fmla="*/ 66389 h 190500"/>
              <a:gd name="connsiteX6" fmla="*/ 83344 w 190500"/>
              <a:gd name="connsiteY6" fmla="*/ 108966 h 190500"/>
              <a:gd name="connsiteX7" fmla="*/ 64579 w 190500"/>
              <a:gd name="connsiteY7" fmla="*/ 90202 h 190500"/>
              <a:gd name="connsiteX8" fmla="*/ 54483 w 190500"/>
              <a:gd name="connsiteY8" fmla="*/ 90558 h 190500"/>
              <a:gd name="connsiteX9" fmla="*/ 54483 w 190500"/>
              <a:gd name="connsiteY9" fmla="*/ 100298 h 190500"/>
              <a:gd name="connsiteX10" fmla="*/ 78296 w 190500"/>
              <a:gd name="connsiteY10" fmla="*/ 124111 h 190500"/>
              <a:gd name="connsiteX11" fmla="*/ 88392 w 190500"/>
              <a:gd name="connsiteY11" fmla="*/ 124111 h 190500"/>
              <a:gd name="connsiteX12" fmla="*/ 136017 w 190500"/>
              <a:gd name="connsiteY12" fmla="*/ 76486 h 190500"/>
              <a:gd name="connsiteX13" fmla="*/ 136373 w 190500"/>
              <a:gd name="connsiteY13" fmla="*/ 66389 h 190500"/>
              <a:gd name="connsiteX14" fmla="*/ 126277 w 190500"/>
              <a:gd name="connsiteY14" fmla="*/ 66033 h 190500"/>
              <a:gd name="connsiteX15" fmla="*/ 125921 w 190500"/>
              <a:gd name="connsiteY15" fmla="*/ 6638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500" h="190500">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moveTo>
                  <a:pt x="125921" y="66389"/>
                </a:moveTo>
                <a:lnTo>
                  <a:pt x="83344" y="108966"/>
                </a:lnTo>
                <a:lnTo>
                  <a:pt x="64579" y="90202"/>
                </a:lnTo>
                <a:cubicBezTo>
                  <a:pt x="61693" y="87512"/>
                  <a:pt x="57173" y="87672"/>
                  <a:pt x="54483" y="90558"/>
                </a:cubicBezTo>
                <a:cubicBezTo>
                  <a:pt x="51927" y="93301"/>
                  <a:pt x="51927" y="97555"/>
                  <a:pt x="54483" y="100298"/>
                </a:cubicBezTo>
                <a:lnTo>
                  <a:pt x="78296" y="124111"/>
                </a:lnTo>
                <a:cubicBezTo>
                  <a:pt x="81084" y="126897"/>
                  <a:pt x="85603" y="126897"/>
                  <a:pt x="88392" y="124111"/>
                </a:cubicBezTo>
                <a:lnTo>
                  <a:pt x="136017" y="76486"/>
                </a:lnTo>
                <a:cubicBezTo>
                  <a:pt x="138903" y="73796"/>
                  <a:pt x="139063" y="69276"/>
                  <a:pt x="136373" y="66389"/>
                </a:cubicBezTo>
                <a:cubicBezTo>
                  <a:pt x="133683" y="63503"/>
                  <a:pt x="129164" y="63343"/>
                  <a:pt x="126277" y="66033"/>
                </a:cubicBezTo>
                <a:cubicBezTo>
                  <a:pt x="126154" y="66147"/>
                  <a:pt x="126035" y="66266"/>
                  <a:pt x="125921" y="66389"/>
                </a:cubicBezTo>
                <a:close/>
              </a:path>
            </a:pathLst>
          </a:custGeom>
          <a:gradFill flip="none" rotWithShape="1">
            <a:gsLst>
              <a:gs pos="0">
                <a:schemeClr val="accent2"/>
              </a:gs>
              <a:gs pos="81000">
                <a:schemeClr val="accent4"/>
              </a:gs>
            </a:gsLst>
            <a:lin ang="2700000" scaled="1"/>
            <a:tileRect/>
          </a:gradFill>
        </p:spPr>
        <p:txBody>
          <a:bodyPr wrap="square" lIns="91440" tIns="73152" rIns="91440" bIns="73152"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a:ln w="3175">
                <a:noFill/>
              </a:ln>
              <a:effectLst/>
              <a:uLnTx/>
              <a:uFillTx/>
              <a:latin typeface="Segoe Sans Display" pitchFamily="2" charset="0"/>
              <a:ea typeface="+mn-ea"/>
              <a:cs typeface="Segoe Sans Display" pitchFamily="2" charset="0"/>
            </a:endParaRPr>
          </a:p>
        </p:txBody>
      </p:sp>
      <p:sp>
        <p:nvSpPr>
          <p:cNvPr id="42" name="Title 7">
            <a:extLst>
              <a:ext uri="{FF2B5EF4-FFF2-40B4-BE49-F238E27FC236}">
                <a16:creationId xmlns:a16="http://schemas.microsoft.com/office/drawing/2014/main" id="{784A3269-9177-65EC-91D8-1FB9CBA4DD39}"/>
              </a:ext>
            </a:extLst>
          </p:cNvPr>
          <p:cNvSpPr txBox="1">
            <a:spLocks/>
          </p:cNvSpPr>
          <p:nvPr/>
        </p:nvSpPr>
        <p:spPr>
          <a:xfrm>
            <a:off x="8229892" y="4224146"/>
            <a:ext cx="2408349" cy="276999"/>
          </a:xfrm>
          <a:prstGeom prst="rect">
            <a:avLst/>
          </a:prstGeom>
          <a:noFill/>
          <a:ln w="0" cap="flat">
            <a:noFill/>
            <a:prstDash val="solid"/>
            <a:miter/>
          </a:ln>
        </p:spPr>
        <p:txBody>
          <a:bodyPr vert="horz" wrap="square" lIns="9144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spc="-50" normalizeH="0" baseline="0" noProof="0">
                <a:ln w="3175">
                  <a:noFill/>
                </a:ln>
                <a:effectLst/>
                <a:uLnTx/>
                <a:uFillTx/>
                <a:latin typeface="Segoe Sans Text" panose="020F0502020204030204"/>
                <a:ea typeface="+mn-ea"/>
                <a:cs typeface="Segoe UI" pitchFamily="34" charset="0"/>
              </a:rPr>
              <a:t>Event documents</a:t>
            </a:r>
          </a:p>
        </p:txBody>
      </p:sp>
      <p:sp>
        <p:nvSpPr>
          <p:cNvPr id="43" name="Graphic 20">
            <a:extLst>
              <a:ext uri="{FF2B5EF4-FFF2-40B4-BE49-F238E27FC236}">
                <a16:creationId xmlns:a16="http://schemas.microsoft.com/office/drawing/2014/main" id="{81EA42E8-9E13-D358-C723-AC842AE045D7}"/>
              </a:ext>
            </a:extLst>
          </p:cNvPr>
          <p:cNvSpPr/>
          <p:nvPr/>
        </p:nvSpPr>
        <p:spPr>
          <a:xfrm>
            <a:off x="7872038" y="4225191"/>
            <a:ext cx="274909" cy="274909"/>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125921 w 190500"/>
              <a:gd name="connsiteY5" fmla="*/ 66389 h 190500"/>
              <a:gd name="connsiteX6" fmla="*/ 83344 w 190500"/>
              <a:gd name="connsiteY6" fmla="*/ 108966 h 190500"/>
              <a:gd name="connsiteX7" fmla="*/ 64579 w 190500"/>
              <a:gd name="connsiteY7" fmla="*/ 90202 h 190500"/>
              <a:gd name="connsiteX8" fmla="*/ 54483 w 190500"/>
              <a:gd name="connsiteY8" fmla="*/ 90558 h 190500"/>
              <a:gd name="connsiteX9" fmla="*/ 54483 w 190500"/>
              <a:gd name="connsiteY9" fmla="*/ 100298 h 190500"/>
              <a:gd name="connsiteX10" fmla="*/ 78296 w 190500"/>
              <a:gd name="connsiteY10" fmla="*/ 124111 h 190500"/>
              <a:gd name="connsiteX11" fmla="*/ 88392 w 190500"/>
              <a:gd name="connsiteY11" fmla="*/ 124111 h 190500"/>
              <a:gd name="connsiteX12" fmla="*/ 136017 w 190500"/>
              <a:gd name="connsiteY12" fmla="*/ 76486 h 190500"/>
              <a:gd name="connsiteX13" fmla="*/ 136373 w 190500"/>
              <a:gd name="connsiteY13" fmla="*/ 66389 h 190500"/>
              <a:gd name="connsiteX14" fmla="*/ 126277 w 190500"/>
              <a:gd name="connsiteY14" fmla="*/ 66033 h 190500"/>
              <a:gd name="connsiteX15" fmla="*/ 125921 w 190500"/>
              <a:gd name="connsiteY15" fmla="*/ 6638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500" h="190500">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moveTo>
                  <a:pt x="125921" y="66389"/>
                </a:moveTo>
                <a:lnTo>
                  <a:pt x="83344" y="108966"/>
                </a:lnTo>
                <a:lnTo>
                  <a:pt x="64579" y="90202"/>
                </a:lnTo>
                <a:cubicBezTo>
                  <a:pt x="61693" y="87512"/>
                  <a:pt x="57173" y="87672"/>
                  <a:pt x="54483" y="90558"/>
                </a:cubicBezTo>
                <a:cubicBezTo>
                  <a:pt x="51927" y="93301"/>
                  <a:pt x="51927" y="97555"/>
                  <a:pt x="54483" y="100298"/>
                </a:cubicBezTo>
                <a:lnTo>
                  <a:pt x="78296" y="124111"/>
                </a:lnTo>
                <a:cubicBezTo>
                  <a:pt x="81084" y="126897"/>
                  <a:pt x="85603" y="126897"/>
                  <a:pt x="88392" y="124111"/>
                </a:cubicBezTo>
                <a:lnTo>
                  <a:pt x="136017" y="76486"/>
                </a:lnTo>
                <a:cubicBezTo>
                  <a:pt x="138903" y="73796"/>
                  <a:pt x="139063" y="69276"/>
                  <a:pt x="136373" y="66389"/>
                </a:cubicBezTo>
                <a:cubicBezTo>
                  <a:pt x="133683" y="63503"/>
                  <a:pt x="129164" y="63343"/>
                  <a:pt x="126277" y="66033"/>
                </a:cubicBezTo>
                <a:cubicBezTo>
                  <a:pt x="126154" y="66147"/>
                  <a:pt x="126035" y="66266"/>
                  <a:pt x="125921" y="66389"/>
                </a:cubicBezTo>
                <a:close/>
              </a:path>
            </a:pathLst>
          </a:custGeom>
          <a:gradFill flip="none" rotWithShape="1">
            <a:gsLst>
              <a:gs pos="0">
                <a:schemeClr val="accent2"/>
              </a:gs>
              <a:gs pos="81000">
                <a:schemeClr val="accent4"/>
              </a:gs>
            </a:gsLst>
            <a:lin ang="2700000" scaled="1"/>
            <a:tileRect/>
          </a:gradFill>
        </p:spPr>
        <p:txBody>
          <a:bodyPr wrap="square" lIns="91440" tIns="73152" rIns="91440" bIns="73152"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a:ln w="3175">
                <a:noFill/>
              </a:ln>
              <a:effectLst/>
              <a:uLnTx/>
              <a:uFillTx/>
              <a:latin typeface="Segoe Sans Display" pitchFamily="2" charset="0"/>
              <a:ea typeface="+mn-ea"/>
              <a:cs typeface="Segoe Sans Display" pitchFamily="2" charset="0"/>
            </a:endParaRPr>
          </a:p>
        </p:txBody>
      </p:sp>
      <p:pic>
        <p:nvPicPr>
          <p:cNvPr id="2" name="Picture Placeholder 12">
            <a:extLst>
              <a:ext uri="{FF2B5EF4-FFF2-40B4-BE49-F238E27FC236}">
                <a16:creationId xmlns:a16="http://schemas.microsoft.com/office/drawing/2014/main" id="{DF8C8053-9B86-C20E-25FD-2DB483768054}"/>
              </a:ext>
            </a:extLst>
          </p:cNvPr>
          <p:cNvPicPr>
            <a:picLocks noChangeAspect="1"/>
          </p:cNvPicPr>
          <p:nvPr/>
        </p:nvPicPr>
        <p:blipFill>
          <a:blip r:embed="rId2">
            <a:extLst>
              <a:ext uri="{28A0092B-C50C-407E-A947-70E740481C1C}">
                <a14:useLocalDpi xmlns:a14="http://schemas.microsoft.com/office/drawing/2010/main" val="0"/>
              </a:ext>
            </a:extLst>
          </a:blip>
          <a:srcRect l="1134" r="1134"/>
          <a:stretch/>
        </p:blipFill>
        <p:spPr>
          <a:xfrm>
            <a:off x="1128495" y="762695"/>
            <a:ext cx="2526383" cy="5186203"/>
          </a:xfrm>
          <a:prstGeom prst="roundRect">
            <a:avLst>
              <a:gd name="adj" fmla="val 0"/>
            </a:avLst>
          </a:prstGeom>
          <a:blipFill>
            <a:blip r:embed="rId3" cstate="screen">
              <a:extLst>
                <a:ext uri="{28A0092B-C50C-407E-A947-70E740481C1C}">
                  <a14:useLocalDpi xmlns:a14="http://schemas.microsoft.com/office/drawing/2010/main"/>
                </a:ext>
              </a:extLst>
            </a:blip>
            <a:stretch>
              <a:fillRect/>
            </a:stretch>
          </a:blipFill>
          <a:ln w="1905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pic>
      <p:pic>
        <p:nvPicPr>
          <p:cNvPr id="3" name="Picture 2" descr="A blue word on a black background&#10;&#10;Description automatically generated">
            <a:extLst>
              <a:ext uri="{FF2B5EF4-FFF2-40B4-BE49-F238E27FC236}">
                <a16:creationId xmlns:a16="http://schemas.microsoft.com/office/drawing/2014/main" id="{1D93D6CF-1D01-87F0-1635-13D12380A910}"/>
              </a:ext>
            </a:extLst>
          </p:cNvPr>
          <p:cNvPicPr>
            <a:picLocks noChangeAspect="1"/>
          </p:cNvPicPr>
          <p:nvPr/>
        </p:nvPicPr>
        <p:blipFill>
          <a:blip r:embed="rId4"/>
          <a:stretch>
            <a:fillRect/>
          </a:stretch>
        </p:blipFill>
        <p:spPr>
          <a:xfrm>
            <a:off x="4926556" y="698970"/>
            <a:ext cx="2803424" cy="943460"/>
          </a:xfrm>
          <a:prstGeom prst="rect">
            <a:avLst/>
          </a:prstGeom>
        </p:spPr>
      </p:pic>
      <p:sp>
        <p:nvSpPr>
          <p:cNvPr id="4" name="TextBox 3">
            <a:extLst>
              <a:ext uri="{FF2B5EF4-FFF2-40B4-BE49-F238E27FC236}">
                <a16:creationId xmlns:a16="http://schemas.microsoft.com/office/drawing/2014/main" id="{FD99EF93-AA5C-3E08-8C7E-9215164A0DB2}"/>
              </a:ext>
            </a:extLst>
          </p:cNvPr>
          <p:cNvSpPr txBox="1"/>
          <p:nvPr/>
        </p:nvSpPr>
        <p:spPr>
          <a:xfrm>
            <a:off x="4838749" y="1864815"/>
            <a:ext cx="58578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effectLst/>
                <a:uLnTx/>
                <a:uFillTx/>
                <a:latin typeface="Segoe Sans Display Semibold" pitchFamily="2" charset="0"/>
                <a:ea typeface="+mn-ea"/>
                <a:cs typeface="Segoe Sans Display Semibold" pitchFamily="2" charset="0"/>
              </a:rPr>
              <a:t>The official event app for the</a:t>
            </a:r>
          </a:p>
        </p:txBody>
      </p:sp>
      <p:sp>
        <p:nvSpPr>
          <p:cNvPr id="9" name="TextBox 8">
            <a:extLst>
              <a:ext uri="{FF2B5EF4-FFF2-40B4-BE49-F238E27FC236}">
                <a16:creationId xmlns:a16="http://schemas.microsoft.com/office/drawing/2014/main" id="{17B6480D-376E-F2BC-1E15-FD5E1A8ACD06}"/>
              </a:ext>
            </a:extLst>
          </p:cNvPr>
          <p:cNvSpPr txBox="1"/>
          <p:nvPr/>
        </p:nvSpPr>
        <p:spPr>
          <a:xfrm>
            <a:off x="4838749" y="3563584"/>
            <a:ext cx="4362814" cy="369332"/>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w="3175">
                  <a:noFill/>
                </a:ln>
                <a:gradFill>
                  <a:gsLst>
                    <a:gs pos="0">
                      <a:srgbClr val="2E76BC"/>
                    </a:gs>
                    <a:gs pos="50000">
                      <a:srgbClr val="7758C0"/>
                    </a:gs>
                    <a:gs pos="100000">
                      <a:srgbClr val="C03BC4"/>
                    </a:gs>
                  </a:gsLst>
                  <a:lin ang="0" scaled="1"/>
                </a:gradFill>
                <a:effectLst/>
                <a:uLnTx/>
                <a:uFillTx/>
                <a:latin typeface="Segoe Sans Display" pitchFamily="2" charset="0"/>
                <a:ea typeface="+mn-ea"/>
                <a:cs typeface="Segoe Sans Display" pitchFamily="2" charset="0"/>
              </a:rPr>
              <a:t>Join the event app to access:</a:t>
            </a:r>
          </a:p>
        </p:txBody>
      </p:sp>
      <p:sp>
        <p:nvSpPr>
          <p:cNvPr id="10" name="TextBox 9">
            <a:extLst>
              <a:ext uri="{FF2B5EF4-FFF2-40B4-BE49-F238E27FC236}">
                <a16:creationId xmlns:a16="http://schemas.microsoft.com/office/drawing/2014/main" id="{81631875-DDB9-A932-0791-AA43031A3522}"/>
              </a:ext>
            </a:extLst>
          </p:cNvPr>
          <p:cNvSpPr txBox="1"/>
          <p:nvPr/>
        </p:nvSpPr>
        <p:spPr>
          <a:xfrm>
            <a:off x="4838749" y="2360019"/>
            <a:ext cx="5857875" cy="1089529"/>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w="3175">
                  <a:noFill/>
                </a:ln>
                <a:gradFill>
                  <a:gsLst>
                    <a:gs pos="0">
                      <a:srgbClr val="2E76BC"/>
                    </a:gs>
                    <a:gs pos="50000">
                      <a:srgbClr val="7758C0"/>
                    </a:gs>
                    <a:gs pos="100000">
                      <a:srgbClr val="C03BC4"/>
                    </a:gs>
                  </a:gsLst>
                  <a:lin ang="0" scaled="1"/>
                </a:gradFill>
                <a:effectLst/>
                <a:uLnTx/>
                <a:uFillTx/>
                <a:latin typeface="Segoe Sans Display Semibold" pitchFamily="2" charset="0"/>
                <a:ea typeface="+mn-ea"/>
                <a:cs typeface="Segoe Sans Display Semibold" pitchFamily="2" charset="0"/>
              </a:rPr>
              <a:t>Microsoft Fabric Community Conference</a:t>
            </a:r>
          </a:p>
        </p:txBody>
      </p:sp>
      <p:sp>
        <p:nvSpPr>
          <p:cNvPr id="7" name="Title 7">
            <a:extLst>
              <a:ext uri="{FF2B5EF4-FFF2-40B4-BE49-F238E27FC236}">
                <a16:creationId xmlns:a16="http://schemas.microsoft.com/office/drawing/2014/main" id="{BE780A98-58D5-28D5-F32E-9CD386212563}"/>
              </a:ext>
            </a:extLst>
          </p:cNvPr>
          <p:cNvSpPr txBox="1">
            <a:spLocks/>
          </p:cNvSpPr>
          <p:nvPr/>
        </p:nvSpPr>
        <p:spPr>
          <a:xfrm>
            <a:off x="8924605" y="0"/>
            <a:ext cx="2981156" cy="933306"/>
          </a:xfrm>
          <a:prstGeom prst="rect">
            <a:avLst/>
          </a:prstGeom>
          <a:gradFill>
            <a:gsLst>
              <a:gs pos="0">
                <a:srgbClr val="2E76BC"/>
              </a:gs>
              <a:gs pos="50000">
                <a:srgbClr val="7758C0"/>
              </a:gs>
              <a:gs pos="100000">
                <a:srgbClr val="C03BC4"/>
              </a:gs>
            </a:gsLst>
            <a:lin ang="0" scaled="1"/>
          </a:gradFill>
        </p:spPr>
        <p:txBody>
          <a:bodyPr wrap="square" lIns="91440" tIns="73152" rIns="91440" bIns="73152" anchor="ctr" anchorCtr="0">
            <a:noAutofit/>
          </a:bodyPr>
          <a:lstStyle>
            <a:defPPr>
              <a:defRPr lang="en-US"/>
            </a:defPPr>
            <a:lvl1pPr marR="0" lvl="0" indent="0" algn="ctr" defTabSz="932742" fontAlgn="auto">
              <a:lnSpc>
                <a:spcPct val="100000"/>
              </a:lnSpc>
              <a:spcBef>
                <a:spcPts val="0"/>
              </a:spcBef>
              <a:spcAft>
                <a:spcPts val="0"/>
              </a:spcAft>
              <a:buClrTx/>
              <a:buSzTx/>
              <a:buFontTx/>
              <a:buNone/>
              <a:tabLst/>
              <a:defRPr kumimoji="0" sz="2000" b="1" i="0" u="none" strike="noStrike" cap="none" spc="300" normalizeH="0" baseline="0">
                <a:ln w="3175">
                  <a:noFill/>
                </a:ln>
                <a:solidFill>
                  <a:srgbClr val="FFF7F3"/>
                </a:solidFill>
                <a:effectLst/>
                <a:uLnTx/>
                <a:uFillTx/>
                <a:latin typeface="Segoe Sans Display Semibold" pitchFamily="2" charset="0"/>
                <a:cs typeface="Segoe Sans Display Semibold" pitchFamily="2"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a:ln w="3175">
                  <a:noFill/>
                </a:ln>
                <a:solidFill>
                  <a:srgbClr val="FFFFFF"/>
                </a:solidFill>
                <a:effectLst/>
                <a:uLnTx/>
                <a:uFillTx/>
                <a:latin typeface="Segoe Sans Display Semibold" pitchFamily="2" charset="0"/>
                <a:ea typeface="+mn-ea"/>
                <a:cs typeface="Segoe Sans Display Semibold" pitchFamily="2" charset="0"/>
              </a:rPr>
              <a:t>EVENT INVITATION CODE</a:t>
            </a:r>
            <a:br>
              <a:rPr kumimoji="0" lang="en-US" sz="2000" b="1" i="0" u="none" strike="noStrike" kern="1200" cap="none" spc="300" normalizeH="0" baseline="0" noProof="0">
                <a:ln w="3175">
                  <a:noFill/>
                </a:ln>
                <a:solidFill>
                  <a:srgbClr val="FFF7F3"/>
                </a:solidFill>
                <a:effectLst/>
                <a:uLnTx/>
                <a:uFillTx/>
                <a:latin typeface="Segoe Sans Display Semibold" pitchFamily="2" charset="0"/>
                <a:ea typeface="+mn-ea"/>
                <a:cs typeface="Segoe Sans Display Semibold" pitchFamily="2" charset="0"/>
              </a:rPr>
            </a:br>
            <a:r>
              <a:rPr kumimoji="0" lang="en-US" sz="2000" b="1" i="0" u="none" strike="noStrike" kern="1200" cap="none" spc="300" normalizeH="0" baseline="0" noProof="0">
                <a:ln w="3175">
                  <a:noFill/>
                </a:ln>
                <a:solidFill>
                  <a:srgbClr val="FFF7F3"/>
                </a:solidFill>
                <a:effectLst/>
                <a:uLnTx/>
                <a:uFillTx/>
                <a:latin typeface="Segoe Sans Display Semibold" pitchFamily="2" charset="0"/>
                <a:ea typeface="+mn-ea"/>
                <a:cs typeface="Segoe Sans Display Semibold" pitchFamily="2" charset="0"/>
              </a:rPr>
              <a:t>FABCON2024</a:t>
            </a:r>
          </a:p>
        </p:txBody>
      </p:sp>
    </p:spTree>
    <p:extLst>
      <p:ext uri="{BB962C8B-B14F-4D97-AF65-F5344CB8AC3E}">
        <p14:creationId xmlns:p14="http://schemas.microsoft.com/office/powerpoint/2010/main" val="3538029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2AFEC-2E4D-FD53-7F64-AEEE9FE40F53}"/>
            </a:ext>
          </a:extLst>
        </p:cNvPr>
        <p:cNvGrpSpPr/>
        <p:nvPr/>
      </p:nvGrpSpPr>
      <p:grpSpPr>
        <a:xfrm>
          <a:off x="0" y="0"/>
          <a:ext cx="0" cy="0"/>
          <a:chOff x="0" y="0"/>
          <a:chExt cx="0" cy="0"/>
        </a:xfrm>
      </p:grpSpPr>
      <p:pic>
        <p:nvPicPr>
          <p:cNvPr id="3" name="Picture 2" descr="A close-up of a poster">
            <a:extLst>
              <a:ext uri="{FF2B5EF4-FFF2-40B4-BE49-F238E27FC236}">
                <a16:creationId xmlns:a16="http://schemas.microsoft.com/office/drawing/2014/main" id="{B6C9C304-AD51-0693-251B-418A1AC9AE4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790941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7159E7D-5D19-0823-0EB8-BE5557E66691}"/>
              </a:ext>
            </a:extLst>
          </p:cNvPr>
          <p:cNvGrpSpPr/>
          <p:nvPr/>
        </p:nvGrpSpPr>
        <p:grpSpPr>
          <a:xfrm>
            <a:off x="8942185" y="4222750"/>
            <a:ext cx="3252990" cy="2636836"/>
            <a:chOff x="8942185" y="4032250"/>
            <a:chExt cx="3252990" cy="2636836"/>
          </a:xfrm>
        </p:grpSpPr>
        <p:pic>
          <p:nvPicPr>
            <p:cNvPr id="7" name="Picture 6" descr="A qr code with a few squares&#10;&#10;Description automatically generated">
              <a:extLst>
                <a:ext uri="{FF2B5EF4-FFF2-40B4-BE49-F238E27FC236}">
                  <a16:creationId xmlns:a16="http://schemas.microsoft.com/office/drawing/2014/main" id="{CFD7EC04-CB85-4ACC-D26D-FB6928C6387F}"/>
                </a:ext>
              </a:extLst>
            </p:cNvPr>
            <p:cNvPicPr>
              <a:picLocks noChangeAspect="1"/>
            </p:cNvPicPr>
            <p:nvPr/>
          </p:nvPicPr>
          <p:blipFill>
            <a:blip r:embed="rId2"/>
            <a:stretch>
              <a:fillRect/>
            </a:stretch>
          </p:blipFill>
          <p:spPr>
            <a:xfrm>
              <a:off x="9509125" y="4032250"/>
              <a:ext cx="2111375" cy="2111375"/>
            </a:xfrm>
            <a:prstGeom prst="rect">
              <a:avLst/>
            </a:prstGeom>
            <a:noFill/>
          </p:spPr>
        </p:pic>
        <p:sp>
          <p:nvSpPr>
            <p:cNvPr id="8" name="Title 1">
              <a:extLst>
                <a:ext uri="{FF2B5EF4-FFF2-40B4-BE49-F238E27FC236}">
                  <a16:creationId xmlns:a16="http://schemas.microsoft.com/office/drawing/2014/main" id="{9D22D980-D784-524C-A091-E658EC698224}"/>
                </a:ext>
              </a:extLst>
            </p:cNvPr>
            <p:cNvSpPr>
              <a:spLocks noGrp="1"/>
            </p:cNvSpPr>
            <p:nvPr/>
          </p:nvSpPr>
          <p:spPr>
            <a:xfrm>
              <a:off x="8942185" y="6142041"/>
              <a:ext cx="3252990" cy="5270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400" b="1" i="0" kern="1200" cap="none" spc="-50" baseline="0" dirty="0">
                  <a:ln w="3175">
                    <a:noFill/>
                  </a:ln>
                  <a:gradFill flip="none" rotWithShape="1">
                    <a:gsLst>
                      <a:gs pos="26000">
                        <a:srgbClr val="BA3FC4"/>
                      </a:gs>
                      <a:gs pos="100000">
                        <a:srgbClr val="0078D4"/>
                      </a:gs>
                    </a:gsLst>
                    <a:lin ang="0" scaled="1"/>
                    <a:tileRect/>
                  </a:gradFill>
                  <a:effectLst/>
                  <a:latin typeface="Segoe UI Semibold" panose="020B0502040204020203" pitchFamily="34" charset="0"/>
                  <a:ea typeface="+mn-ea"/>
                  <a:cs typeface="Segoe UI Semibold" panose="020B0502040204020203" pitchFamily="34" charset="0"/>
                </a:defRPr>
              </a:lvl1pPr>
            </a:lstStyle>
            <a:p>
              <a:pPr algn="ctr"/>
              <a:r>
                <a:rPr lang="en-US" sz="1800">
                  <a:gradFill flip="none">
                    <a:gsLst>
                      <a:gs pos="26000">
                        <a:srgbClr val="BA3FC4"/>
                      </a:gs>
                      <a:gs pos="100000">
                        <a:srgbClr val="0078D4"/>
                      </a:gs>
                    </a:gsLst>
                    <a:lin ang="0" scaled="1"/>
                    <a:tileRect/>
                  </a:gradFill>
                  <a:latin typeface="Segoe UI Semibold"/>
                  <a:cs typeface="Segoe UI Semibold"/>
                </a:rPr>
                <a:t>https://aka.ms/fabconlake </a:t>
              </a:r>
              <a:endParaRPr lang="en-US">
                <a:gradFill flip="none">
                  <a:gsLst>
                    <a:gs pos="26000">
                      <a:srgbClr val="BA3FC4"/>
                    </a:gs>
                    <a:gs pos="100000">
                      <a:srgbClr val="0078D4"/>
                    </a:gs>
                  </a:gsLst>
                  <a:lin ang="0" scaled="1"/>
                  <a:tileRect/>
                </a:gradFill>
                <a:latin typeface="Segoe UI Semibold"/>
                <a:cs typeface="Segoe UI Semibold"/>
              </a:endParaRPr>
            </a:p>
          </p:txBody>
        </p:sp>
      </p:grpSp>
      <p:pic>
        <p:nvPicPr>
          <p:cNvPr id="9" name="Picture 8">
            <a:extLst>
              <a:ext uri="{FF2B5EF4-FFF2-40B4-BE49-F238E27FC236}">
                <a16:creationId xmlns:a16="http://schemas.microsoft.com/office/drawing/2014/main" id="{11EA50B4-30DF-A163-71FE-45CFDFAE6123}"/>
              </a:ext>
            </a:extLst>
          </p:cNvPr>
          <p:cNvPicPr>
            <a:picLocks noChangeAspect="1"/>
          </p:cNvPicPr>
          <p:nvPr/>
        </p:nvPicPr>
        <p:blipFill>
          <a:blip r:embed="rId3"/>
          <a:stretch>
            <a:fillRect/>
          </a:stretch>
        </p:blipFill>
        <p:spPr>
          <a:xfrm>
            <a:off x="297592" y="0"/>
            <a:ext cx="7543800" cy="6858000"/>
          </a:xfrm>
          <a:prstGeom prst="rect">
            <a:avLst/>
          </a:prstGeom>
        </p:spPr>
      </p:pic>
    </p:spTree>
    <p:extLst>
      <p:ext uri="{BB962C8B-B14F-4D97-AF65-F5344CB8AC3E}">
        <p14:creationId xmlns:p14="http://schemas.microsoft.com/office/powerpoint/2010/main" val="299584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CB2C4FD-B21F-61CC-BAF5-34581D73F1DB}"/>
              </a:ext>
            </a:extLst>
          </p:cNvPr>
          <p:cNvGrpSpPr/>
          <p:nvPr/>
        </p:nvGrpSpPr>
        <p:grpSpPr>
          <a:xfrm>
            <a:off x="8942185" y="4222750"/>
            <a:ext cx="3252990" cy="2636836"/>
            <a:chOff x="8942185" y="4032250"/>
            <a:chExt cx="3252990" cy="2636836"/>
          </a:xfrm>
        </p:grpSpPr>
        <p:pic>
          <p:nvPicPr>
            <p:cNvPr id="14" name="Picture 13" descr="A qr code with a few squares&#10;&#10;Description automatically generated">
              <a:extLst>
                <a:ext uri="{FF2B5EF4-FFF2-40B4-BE49-F238E27FC236}">
                  <a16:creationId xmlns:a16="http://schemas.microsoft.com/office/drawing/2014/main" id="{B5206AAB-493E-AE12-B3E7-B77EB4B2A64C}"/>
                </a:ext>
              </a:extLst>
            </p:cNvPr>
            <p:cNvPicPr>
              <a:picLocks noChangeAspect="1"/>
            </p:cNvPicPr>
            <p:nvPr/>
          </p:nvPicPr>
          <p:blipFill>
            <a:blip r:embed="rId2"/>
            <a:stretch>
              <a:fillRect/>
            </a:stretch>
          </p:blipFill>
          <p:spPr>
            <a:xfrm>
              <a:off x="9509125" y="4032250"/>
              <a:ext cx="2111375" cy="2111375"/>
            </a:xfrm>
            <a:prstGeom prst="rect">
              <a:avLst/>
            </a:prstGeom>
            <a:noFill/>
          </p:spPr>
        </p:pic>
        <p:sp>
          <p:nvSpPr>
            <p:cNvPr id="15" name="Title 1">
              <a:extLst>
                <a:ext uri="{FF2B5EF4-FFF2-40B4-BE49-F238E27FC236}">
                  <a16:creationId xmlns:a16="http://schemas.microsoft.com/office/drawing/2014/main" id="{9194D228-33B7-3883-161D-38B1ED47434D}"/>
                </a:ext>
              </a:extLst>
            </p:cNvPr>
            <p:cNvSpPr>
              <a:spLocks noGrp="1"/>
            </p:cNvSpPr>
            <p:nvPr/>
          </p:nvSpPr>
          <p:spPr>
            <a:xfrm>
              <a:off x="8942185" y="6142041"/>
              <a:ext cx="3252990" cy="5270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400" b="1" i="0" kern="1200" cap="none" spc="-50" baseline="0" dirty="0">
                  <a:ln w="3175">
                    <a:noFill/>
                  </a:ln>
                  <a:gradFill flip="none" rotWithShape="1">
                    <a:gsLst>
                      <a:gs pos="26000">
                        <a:srgbClr val="BA3FC4"/>
                      </a:gs>
                      <a:gs pos="100000">
                        <a:srgbClr val="0078D4"/>
                      </a:gs>
                    </a:gsLst>
                    <a:lin ang="0" scaled="1"/>
                    <a:tileRect/>
                  </a:gradFill>
                  <a:effectLst/>
                  <a:latin typeface="Segoe UI Semibold" panose="020B0502040204020203" pitchFamily="34" charset="0"/>
                  <a:ea typeface="+mn-ea"/>
                  <a:cs typeface="Segoe UI Semibold" panose="020B0502040204020203" pitchFamily="34" charset="0"/>
                </a:defRPr>
              </a:lvl1pPr>
            </a:lstStyle>
            <a:p>
              <a:pPr algn="ctr"/>
              <a:r>
                <a:rPr lang="en-US" sz="1800">
                  <a:gradFill flip="none">
                    <a:gsLst>
                      <a:gs pos="26000">
                        <a:srgbClr val="BA3FC4"/>
                      </a:gs>
                      <a:gs pos="100000">
                        <a:srgbClr val="0078D4"/>
                      </a:gs>
                    </a:gsLst>
                    <a:lin ang="0" scaled="1"/>
                    <a:tileRect/>
                  </a:gradFill>
                  <a:latin typeface="Segoe UI Semibold"/>
                  <a:cs typeface="Segoe UI Semibold"/>
                </a:rPr>
                <a:t>https://aka.ms/fabconlake </a:t>
              </a:r>
              <a:endParaRPr lang="en-US">
                <a:gradFill flip="none">
                  <a:gsLst>
                    <a:gs pos="26000">
                      <a:srgbClr val="BA3FC4"/>
                    </a:gs>
                    <a:gs pos="100000">
                      <a:srgbClr val="0078D4"/>
                    </a:gs>
                  </a:gsLst>
                  <a:lin ang="0" scaled="1"/>
                  <a:tileRect/>
                </a:gradFill>
                <a:latin typeface="Segoe UI Semibold"/>
                <a:cs typeface="Segoe UI Semibold"/>
              </a:endParaRPr>
            </a:p>
          </p:txBody>
        </p:sp>
      </p:grpSp>
      <p:pic>
        <p:nvPicPr>
          <p:cNvPr id="5" name="Content Placeholder 4" descr="A screenshot of a web page&#10;&#10;Description automatically generated">
            <a:extLst>
              <a:ext uri="{FF2B5EF4-FFF2-40B4-BE49-F238E27FC236}">
                <a16:creationId xmlns:a16="http://schemas.microsoft.com/office/drawing/2014/main" id="{94CA5756-22EE-08BB-FF25-78615B6B40B9}"/>
              </a:ext>
            </a:extLst>
          </p:cNvPr>
          <p:cNvPicPr>
            <a:picLocks noGrp="1" noChangeAspect="1"/>
          </p:cNvPicPr>
          <p:nvPr>
            <p:ph sz="quarter" idx="10"/>
          </p:nvPr>
        </p:nvPicPr>
        <p:blipFill>
          <a:blip r:embed="rId3"/>
          <a:stretch>
            <a:fillRect/>
          </a:stretch>
        </p:blipFill>
        <p:spPr>
          <a:xfrm>
            <a:off x="189223" y="-1587"/>
            <a:ext cx="8649667" cy="6850063"/>
          </a:xfrm>
        </p:spPr>
      </p:pic>
    </p:spTree>
    <p:extLst>
      <p:ext uri="{BB962C8B-B14F-4D97-AF65-F5344CB8AC3E}">
        <p14:creationId xmlns:p14="http://schemas.microsoft.com/office/powerpoint/2010/main" val="1129405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CB2C4FD-B21F-61CC-BAF5-34581D73F1DB}"/>
              </a:ext>
            </a:extLst>
          </p:cNvPr>
          <p:cNvGrpSpPr/>
          <p:nvPr/>
        </p:nvGrpSpPr>
        <p:grpSpPr>
          <a:xfrm>
            <a:off x="10232527" y="5268686"/>
            <a:ext cx="1962648" cy="1590900"/>
            <a:chOff x="8942185" y="4032250"/>
            <a:chExt cx="3252990" cy="2636836"/>
          </a:xfrm>
        </p:grpSpPr>
        <p:pic>
          <p:nvPicPr>
            <p:cNvPr id="14" name="Picture 13" descr="A qr code with a few squares&#10;&#10;Description automatically generated">
              <a:extLst>
                <a:ext uri="{FF2B5EF4-FFF2-40B4-BE49-F238E27FC236}">
                  <a16:creationId xmlns:a16="http://schemas.microsoft.com/office/drawing/2014/main" id="{B5206AAB-493E-AE12-B3E7-B77EB4B2A64C}"/>
                </a:ext>
              </a:extLst>
            </p:cNvPr>
            <p:cNvPicPr>
              <a:picLocks noChangeAspect="1"/>
            </p:cNvPicPr>
            <p:nvPr/>
          </p:nvPicPr>
          <p:blipFill>
            <a:blip r:embed="rId3"/>
            <a:stretch>
              <a:fillRect/>
            </a:stretch>
          </p:blipFill>
          <p:spPr>
            <a:xfrm>
              <a:off x="9509125" y="4032250"/>
              <a:ext cx="2111375" cy="2111375"/>
            </a:xfrm>
            <a:prstGeom prst="rect">
              <a:avLst/>
            </a:prstGeom>
            <a:noFill/>
          </p:spPr>
        </p:pic>
        <p:sp>
          <p:nvSpPr>
            <p:cNvPr id="15" name="Title 1">
              <a:extLst>
                <a:ext uri="{FF2B5EF4-FFF2-40B4-BE49-F238E27FC236}">
                  <a16:creationId xmlns:a16="http://schemas.microsoft.com/office/drawing/2014/main" id="{9194D228-33B7-3883-161D-38B1ED47434D}"/>
                </a:ext>
              </a:extLst>
            </p:cNvPr>
            <p:cNvSpPr>
              <a:spLocks noGrp="1"/>
            </p:cNvSpPr>
            <p:nvPr/>
          </p:nvSpPr>
          <p:spPr>
            <a:xfrm>
              <a:off x="8942185" y="6142041"/>
              <a:ext cx="3252990" cy="5270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4400" b="1" i="0" kern="1200" cap="none" spc="-50" baseline="0" dirty="0">
                  <a:ln w="3175">
                    <a:noFill/>
                  </a:ln>
                  <a:gradFill flip="none" rotWithShape="1">
                    <a:gsLst>
                      <a:gs pos="26000">
                        <a:srgbClr val="BA3FC4"/>
                      </a:gs>
                      <a:gs pos="100000">
                        <a:srgbClr val="0078D4"/>
                      </a:gs>
                    </a:gsLst>
                    <a:lin ang="0" scaled="1"/>
                    <a:tileRect/>
                  </a:gradFill>
                  <a:effectLst/>
                  <a:latin typeface="Segoe UI Semibold" panose="020B0502040204020203" pitchFamily="34" charset="0"/>
                  <a:ea typeface="+mn-ea"/>
                  <a:cs typeface="Segoe UI Semibold" panose="020B0502040204020203" pitchFamily="34" charset="0"/>
                </a:defRPr>
              </a:lvl1pPr>
            </a:lstStyle>
            <a:p>
              <a:pPr algn="ctr"/>
              <a:r>
                <a:rPr lang="en-US" sz="1200">
                  <a:gradFill flip="none">
                    <a:gsLst>
                      <a:gs pos="26000">
                        <a:srgbClr val="BA3FC4"/>
                      </a:gs>
                      <a:gs pos="100000">
                        <a:srgbClr val="0078D4"/>
                      </a:gs>
                    </a:gsLst>
                    <a:lin ang="0" scaled="1"/>
                    <a:tileRect/>
                  </a:gradFill>
                  <a:latin typeface="Segoe UI Semibold"/>
                  <a:cs typeface="Segoe UI Semibold"/>
                </a:rPr>
                <a:t>https://aka.ms/fabconlake </a:t>
              </a:r>
              <a:endParaRPr lang="en-US" sz="3200">
                <a:gradFill flip="none">
                  <a:gsLst>
                    <a:gs pos="26000">
                      <a:srgbClr val="BA3FC4"/>
                    </a:gs>
                    <a:gs pos="100000">
                      <a:srgbClr val="0078D4"/>
                    </a:gs>
                  </a:gsLst>
                  <a:lin ang="0" scaled="1"/>
                  <a:tileRect/>
                </a:gradFill>
                <a:latin typeface="Segoe UI Semibold"/>
                <a:cs typeface="Segoe UI Semibold"/>
              </a:endParaRPr>
            </a:p>
          </p:txBody>
        </p:sp>
      </p:grpSp>
      <p:pic>
        <p:nvPicPr>
          <p:cNvPr id="4" name="Picture 3" descr="A screenshot of a computer&#10;&#10;Description automatically generated">
            <a:extLst>
              <a:ext uri="{FF2B5EF4-FFF2-40B4-BE49-F238E27FC236}">
                <a16:creationId xmlns:a16="http://schemas.microsoft.com/office/drawing/2014/main" id="{25010A03-30DF-79E2-2DFB-E650DF101336}"/>
              </a:ext>
            </a:extLst>
          </p:cNvPr>
          <p:cNvPicPr>
            <a:picLocks noChangeAspect="1"/>
          </p:cNvPicPr>
          <p:nvPr/>
        </p:nvPicPr>
        <p:blipFill rotWithShape="1">
          <a:blip r:embed="rId4">
            <a:extLst>
              <a:ext uri="{28A0092B-C50C-407E-A947-70E740481C1C}">
                <a14:useLocalDpi xmlns:a14="http://schemas.microsoft.com/office/drawing/2010/main" val="0"/>
              </a:ext>
            </a:extLst>
          </a:blip>
          <a:srcRect b="29794"/>
          <a:stretch/>
        </p:blipFill>
        <p:spPr>
          <a:xfrm>
            <a:off x="0" y="0"/>
            <a:ext cx="12501270" cy="5807080"/>
          </a:xfrm>
          <a:prstGeom prst="rect">
            <a:avLst/>
          </a:prstGeom>
        </p:spPr>
      </p:pic>
    </p:spTree>
    <p:extLst>
      <p:ext uri="{BB962C8B-B14F-4D97-AF65-F5344CB8AC3E}">
        <p14:creationId xmlns:p14="http://schemas.microsoft.com/office/powerpoint/2010/main" val="27046280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00BC-2C04-A3AB-B5BE-3AEDA8088DEF}"/>
              </a:ext>
            </a:extLst>
          </p:cNvPr>
          <p:cNvSpPr>
            <a:spLocks noGrp="1"/>
          </p:cNvSpPr>
          <p:nvPr>
            <p:ph type="title"/>
          </p:nvPr>
        </p:nvSpPr>
        <p:spPr>
          <a:xfrm>
            <a:off x="607810" y="3165478"/>
            <a:ext cx="5411990" cy="527045"/>
          </a:xfrm>
        </p:spPr>
        <p:txBody>
          <a:bodyPr/>
          <a:lstStyle/>
          <a:p>
            <a:r>
              <a:rPr lang="en-US" sz="4800" b="0" dirty="0">
                <a:gradFill flip="none">
                  <a:gsLst>
                    <a:gs pos="26000">
                      <a:srgbClr val="BA3FC4"/>
                    </a:gs>
                    <a:gs pos="100000">
                      <a:srgbClr val="0078D4"/>
                    </a:gs>
                  </a:gsLst>
                  <a:lin ang="0" scaled="1"/>
                  <a:tileRect/>
                </a:gradFill>
                <a:latin typeface="Segoe UI Semibold"/>
                <a:cs typeface="Segoe UI Semibold"/>
              </a:rPr>
              <a:t>Enjoy, experience, network and learn!</a:t>
            </a:r>
            <a:endParaRPr lang="en-US" sz="4800" dirty="0">
              <a:latin typeface="Segoe UI Semibold"/>
              <a:cs typeface="Segoe UI Semibold"/>
            </a:endParaRPr>
          </a:p>
        </p:txBody>
      </p:sp>
    </p:spTree>
    <p:extLst>
      <p:ext uri="{BB962C8B-B14F-4D97-AF65-F5344CB8AC3E}">
        <p14:creationId xmlns:p14="http://schemas.microsoft.com/office/powerpoint/2010/main" val="34617647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26622-B836-D8EE-A680-FC1648AB34A7}"/>
              </a:ext>
            </a:extLst>
          </p:cNvPr>
          <p:cNvSpPr>
            <a:spLocks noGrp="1"/>
          </p:cNvSpPr>
          <p:nvPr>
            <p:ph type="title"/>
          </p:nvPr>
        </p:nvSpPr>
        <p:spPr/>
        <p:txBody>
          <a:bodyPr/>
          <a:lstStyle/>
          <a:p>
            <a:r>
              <a:rPr lang="en-US">
                <a:cs typeface="Segoe Sans Display"/>
              </a:rPr>
              <a:t>Three Questions</a:t>
            </a:r>
            <a:endParaRPr lang="en-US"/>
          </a:p>
        </p:txBody>
      </p:sp>
    </p:spTree>
    <p:extLst>
      <p:ext uri="{BB962C8B-B14F-4D97-AF65-F5344CB8AC3E}">
        <p14:creationId xmlns:p14="http://schemas.microsoft.com/office/powerpoint/2010/main" val="687938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16F88-130D-E40E-B6F5-FDAA6D960D64}"/>
              </a:ext>
            </a:extLst>
          </p:cNvPr>
          <p:cNvSpPr>
            <a:spLocks noGrp="1"/>
          </p:cNvSpPr>
          <p:nvPr>
            <p:ph type="title"/>
          </p:nvPr>
        </p:nvSpPr>
        <p:spPr>
          <a:xfrm>
            <a:off x="6709719" y="2190157"/>
            <a:ext cx="4910781" cy="2477683"/>
          </a:xfrm>
        </p:spPr>
        <p:txBody>
          <a:bodyPr>
            <a:normAutofit fontScale="90000"/>
          </a:bodyPr>
          <a:lstStyle/>
          <a:p>
            <a:r>
              <a:rPr lang="en-GB" dirty="0"/>
              <a:t>Raise your hand if you have ever tried Microsoft Fabric before. </a:t>
            </a:r>
            <a:br>
              <a:rPr lang="en-GB" dirty="0"/>
            </a:br>
            <a:br>
              <a:rPr lang="en-GB" dirty="0"/>
            </a:br>
            <a:r>
              <a:rPr lang="en-GB" dirty="0"/>
              <a:t>This could be in any context, just any prior exposure at all.</a:t>
            </a:r>
            <a:endParaRPr lang="en-PL" dirty="0"/>
          </a:p>
        </p:txBody>
      </p:sp>
      <p:sp>
        <p:nvSpPr>
          <p:cNvPr id="3" name="Title 1">
            <a:extLst>
              <a:ext uri="{FF2B5EF4-FFF2-40B4-BE49-F238E27FC236}">
                <a16:creationId xmlns:a16="http://schemas.microsoft.com/office/drawing/2014/main" id="{F8C8A0EE-0994-B487-D503-A7275757F980}"/>
              </a:ext>
            </a:extLst>
          </p:cNvPr>
          <p:cNvSpPr txBox="1">
            <a:spLocks/>
          </p:cNvSpPr>
          <p:nvPr/>
        </p:nvSpPr>
        <p:spPr>
          <a:xfrm>
            <a:off x="1781700" y="2485857"/>
            <a:ext cx="3358709" cy="130766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a:lstStyle>
          <a:p>
            <a:pPr algn="ctr"/>
            <a:r>
              <a:rPr lang="en-US" sz="9600" dirty="0">
                <a:gradFill flip="none">
                  <a:gsLst>
                    <a:gs pos="26000">
                      <a:srgbClr val="BA3FC4"/>
                    </a:gs>
                    <a:gs pos="100000">
                      <a:srgbClr val="0078D4"/>
                    </a:gs>
                  </a:gsLst>
                  <a:lin ang="0" scaled="1"/>
                  <a:tileRect/>
                </a:gradFill>
                <a:latin typeface="Segoe UI Semibold"/>
                <a:cs typeface="Segoe UI Semibold"/>
              </a:rPr>
              <a:t>#1</a:t>
            </a:r>
            <a:endParaRPr lang="en-US" sz="9600" dirty="0">
              <a:latin typeface="Segoe UI Semibold"/>
              <a:cs typeface="Segoe UI Semibold"/>
            </a:endParaRPr>
          </a:p>
        </p:txBody>
      </p:sp>
    </p:spTree>
    <p:extLst>
      <p:ext uri="{BB962C8B-B14F-4D97-AF65-F5344CB8AC3E}">
        <p14:creationId xmlns:p14="http://schemas.microsoft.com/office/powerpoint/2010/main" val="27178414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_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2.xml><?xml version="1.0" encoding="utf-8"?>
<a:theme xmlns:a="http://schemas.openxmlformats.org/drawingml/2006/main" name="Fabric Community Conference 2024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8" id="{A4440FD0-4DAB-0B45-B6B9-848D105E03EC}" vid="{8714E48D-0C90-1848-8A80-194882432869}"/>
    </a:ext>
  </a:extLst>
</a:theme>
</file>

<file path=ppt/theme/theme3.xml><?xml version="1.0" encoding="utf-8"?>
<a:theme xmlns:a="http://schemas.openxmlformats.org/drawingml/2006/main" name="Fabric Community Conference 2024 Light Theme">
  <a:themeElements>
    <a:clrScheme name="Custom 24">
      <a:dk1>
        <a:srgbClr val="091F2C"/>
      </a:dk1>
      <a:lt1>
        <a:srgbClr val="FFF7F3"/>
      </a:lt1>
      <a:dk2>
        <a:srgbClr val="215B61"/>
      </a:dk2>
      <a:lt2>
        <a:srgbClr val="FFFFFF"/>
      </a:lt2>
      <a:accent1>
        <a:srgbClr val="06631D"/>
      </a:accent1>
      <a:accent2>
        <a:srgbClr val="0078D3"/>
      </a:accent2>
      <a:accent3>
        <a:srgbClr val="8661C5"/>
      </a:accent3>
      <a:accent4>
        <a:srgbClr val="C03BC3"/>
      </a:accent4>
      <a:accent5>
        <a:srgbClr val="7F5A19"/>
      </a:accent5>
      <a:accent6>
        <a:srgbClr val="F3364C"/>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8" id="{A4440FD0-4DAB-0B45-B6B9-848D105E03EC}" vid="{C7E3E6A9-1E99-1E4B-806C-9AF68DC862ED}"/>
    </a:ext>
  </a:extLst>
</a:theme>
</file>

<file path=ppt/theme/theme4.xml><?xml version="1.0" encoding="utf-8"?>
<a:theme xmlns:a="http://schemas.openxmlformats.org/drawingml/2006/main" name="PowerBI Template July 2021 - Ligth">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5.xml><?xml version="1.0" encoding="utf-8"?>
<a:theme xmlns:a="http://schemas.openxmlformats.org/drawingml/2006/main" name="8_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6.xml><?xml version="1.0" encoding="utf-8"?>
<a:theme xmlns:a="http://schemas.openxmlformats.org/drawingml/2006/main" name="1_Fabric Community Conference 2024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4 Fabric Community Conference_Template_vFinal-Feb20  -  Read-Only" id="{D7D1ABE5-2AA0-41D9-91E9-B2B1D2730606}" vid="{CB045911-AD7A-44FA-8BDE-D8ECD36A8B8E}"/>
    </a:ext>
  </a:extLst>
</a:theme>
</file>

<file path=ppt/theme/theme7.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51AA9958E1F84490C7840C401A4305" ma:contentTypeVersion="21" ma:contentTypeDescription="Create a new document." ma:contentTypeScope="" ma:versionID="5c5f2a5612c09384ae8ddced9398de98">
  <xsd:schema xmlns:xsd="http://www.w3.org/2001/XMLSchema" xmlns:xs="http://www.w3.org/2001/XMLSchema" xmlns:p="http://schemas.microsoft.com/office/2006/metadata/properties" xmlns:ns1="http://schemas.microsoft.com/sharepoint/v3" xmlns:ns2="6697a945-dfb1-4ec5-a3b4-33b924f407f2" xmlns:ns3="988fd0ff-de10-4f1e-9e66-2c4cd8f57ad6" xmlns:ns4="230e9df3-be65-4c73-a93b-d1236ebd677e" targetNamespace="http://schemas.microsoft.com/office/2006/metadata/properties" ma:root="true" ma:fieldsID="3206572f230afe8485cba3f99abb7240" ns1:_="" ns2:_="" ns3:_="" ns4:_="">
    <xsd:import namespace="http://schemas.microsoft.com/sharepoint/v3"/>
    <xsd:import namespace="6697a945-dfb1-4ec5-a3b4-33b924f407f2"/>
    <xsd:import namespace="988fd0ff-de10-4f1e-9e66-2c4cd8f57ad6"/>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97a945-dfb1-4ec5-a3b4-33b924f407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MediaServiceSystemTags" ma:index="27"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88fd0ff-de10-4f1e-9e66-2c4cd8f57ad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09ea44ca-007b-44cf-a979-ae369bb72bb4}" ma:internalName="TaxCatchAll" ma:showField="CatchAllData" ma:web="988fd0ff-de10-4f1e-9e66-2c4cd8f57ad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697a945-dfb1-4ec5-a3b4-33b924f407f2">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TaxCatchAll xmlns="230e9df3-be65-4c73-a93b-d1236ebd677e" xsi:nil="true"/>
  </documentManagement>
</p:properties>
</file>

<file path=customXml/itemProps1.xml><?xml version="1.0" encoding="utf-8"?>
<ds:datastoreItem xmlns:ds="http://schemas.openxmlformats.org/officeDocument/2006/customXml" ds:itemID="{9217E36E-6E76-421D-B5F6-3F59CC36EFE0}">
  <ds:schemaRefs>
    <ds:schemaRef ds:uri="230e9df3-be65-4c73-a93b-d1236ebd677e"/>
    <ds:schemaRef ds:uri="6697a945-dfb1-4ec5-a3b4-33b924f407f2"/>
    <ds:schemaRef ds:uri="988fd0ff-de10-4f1e-9e66-2c4cd8f57ad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CD755F1-502E-4EC4-B8B5-E949F57A1155}">
  <ds:schemaRefs>
    <ds:schemaRef ds:uri="http://schemas.microsoft.com/sharepoint/v3/contenttype/forms"/>
  </ds:schemaRefs>
</ds:datastoreItem>
</file>

<file path=customXml/itemProps3.xml><?xml version="1.0" encoding="utf-8"?>
<ds:datastoreItem xmlns:ds="http://schemas.openxmlformats.org/officeDocument/2006/customXml" ds:itemID="{8ACF2D82-FFE1-41CC-8A90-4A53353D679F}">
  <ds:schemaRefs>
    <ds:schemaRef ds:uri="http://schemas.microsoft.com/office/2006/documentManagement/types"/>
    <ds:schemaRef ds:uri="http://schemas.openxmlformats.org/package/2006/metadata/core-properties"/>
    <ds:schemaRef ds:uri="http://purl.org/dc/elements/1.1/"/>
    <ds:schemaRef ds:uri="http://purl.org/dc/terms/"/>
    <ds:schemaRef ds:uri="http://purl.org/dc/dcmitype/"/>
    <ds:schemaRef ds:uri="http://schemas.microsoft.com/office/infopath/2007/PartnerControls"/>
    <ds:schemaRef ds:uri="6697a945-dfb1-4ec5-a3b4-33b924f407f2"/>
    <ds:schemaRef ds:uri="http://schemas.microsoft.com/sharepoint/v3"/>
    <ds:schemaRef ds:uri="988fd0ff-de10-4f1e-9e66-2c4cd8f57ad6"/>
    <ds:schemaRef ds:uri="230e9df3-be65-4c73-a93b-d1236ebd677e"/>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2013 - 2022 Theme</Template>
  <TotalTime>0</TotalTime>
  <Words>1253</Words>
  <Application>Microsoft Macintosh PowerPoint</Application>
  <PresentationFormat>Widescreen</PresentationFormat>
  <Paragraphs>227</Paragraphs>
  <Slides>35</Slides>
  <Notes>12</Notes>
  <HiddenSlides>0</HiddenSlides>
  <MMClips>0</MMClips>
  <ScaleCrop>false</ScaleCrop>
  <HeadingPairs>
    <vt:vector size="6" baseType="variant">
      <vt:variant>
        <vt:lpstr>Fonts Used</vt:lpstr>
      </vt:variant>
      <vt:variant>
        <vt:i4>20</vt:i4>
      </vt:variant>
      <vt:variant>
        <vt:lpstr>Theme</vt:lpstr>
      </vt:variant>
      <vt:variant>
        <vt:i4>7</vt:i4>
      </vt:variant>
      <vt:variant>
        <vt:lpstr>Slide Titles</vt:lpstr>
      </vt:variant>
      <vt:variant>
        <vt:i4>35</vt:i4>
      </vt:variant>
    </vt:vector>
  </HeadingPairs>
  <TitlesOfParts>
    <vt:vector size="62" baseType="lpstr">
      <vt:lpstr>Aptos</vt:lpstr>
      <vt:lpstr>Arial</vt:lpstr>
      <vt:lpstr>Calibri</vt:lpstr>
      <vt:lpstr>Consolas</vt:lpstr>
      <vt:lpstr>Jost* 300 Light</vt:lpstr>
      <vt:lpstr>Segoe Sans Display</vt:lpstr>
      <vt:lpstr>Segoe Sans Display Semibold</vt:lpstr>
      <vt:lpstr>Segoe Sans Small</vt:lpstr>
      <vt:lpstr>Segoe Sans Small Semibold</vt:lpstr>
      <vt:lpstr>Segoe Sans Small Semilight</vt:lpstr>
      <vt:lpstr>Segoe Sans Text</vt:lpstr>
      <vt:lpstr>Segoe Sans Text Light</vt:lpstr>
      <vt:lpstr>Segoe Sans Text Semibold</vt:lpstr>
      <vt:lpstr>Segoe Sans Text Semibold (Headings)</vt:lpstr>
      <vt:lpstr>Segoe Sans Text Semilight</vt:lpstr>
      <vt:lpstr>Segoe UI</vt:lpstr>
      <vt:lpstr>Segoe UI Semibold</vt:lpstr>
      <vt:lpstr>Segoe UI Semilight</vt:lpstr>
      <vt:lpstr>Segoe UI Variable Small Light</vt:lpstr>
      <vt:lpstr>Wingdings</vt:lpstr>
      <vt:lpstr>2_Microsoft Build 16:9 Template Dark</vt:lpstr>
      <vt:lpstr>Fabric Community Conference 2024 Dark Theme</vt:lpstr>
      <vt:lpstr>Fabric Community Conference 2024 Light Theme</vt:lpstr>
      <vt:lpstr>PowerBI Template July 2021 - Ligth</vt:lpstr>
      <vt:lpstr>8_Analytics Surge</vt:lpstr>
      <vt:lpstr>1_Fabric Community Conference 2024 Dark Theme</vt:lpstr>
      <vt:lpstr>Microsoft Build 16:9 Template Light</vt:lpstr>
      <vt:lpstr>Microsoft Fabric Community Conference Holding Slide</vt:lpstr>
      <vt:lpstr>Instructors</vt:lpstr>
      <vt:lpstr>PowerPoint Presentation</vt:lpstr>
      <vt:lpstr>PowerPoint Presentation</vt:lpstr>
      <vt:lpstr>PowerPoint Presentation</vt:lpstr>
      <vt:lpstr>PowerPoint Presentation</vt:lpstr>
      <vt:lpstr>Enjoy, experience, network and learn!</vt:lpstr>
      <vt:lpstr>Three Questions</vt:lpstr>
      <vt:lpstr>Raise your hand if you have ever tried Microsoft Fabric before.   This could be in any context, just any prior exposure at all.</vt:lpstr>
      <vt:lpstr>Raise your hand if you have explored more than three contexts within Fabric, such as Power BI, Data Science, Data Factory, or Data Engineering.</vt:lpstr>
      <vt:lpstr>Raise your hand if you, or your company, have faced challenges with orchestrating and integrating different tools to ingest, process, and maximize the value from data.</vt:lpstr>
      <vt:lpstr>Step 0: Start</vt:lpstr>
      <vt:lpstr>PowerPoint Presentation</vt:lpstr>
      <vt:lpstr>PowerPoint Presentation</vt:lpstr>
      <vt:lpstr>Exercise 1</vt:lpstr>
      <vt:lpstr>Exercise 1</vt:lpstr>
      <vt:lpstr>Break 15’</vt:lpstr>
      <vt:lpstr>Exercise 2</vt:lpstr>
      <vt:lpstr>Exercise 2</vt:lpstr>
      <vt:lpstr>Lunch break 60’</vt:lpstr>
      <vt:lpstr>Exercise 3</vt:lpstr>
      <vt:lpstr>Break 5’</vt:lpstr>
      <vt:lpstr>Exercise 4</vt:lpstr>
      <vt:lpstr>Data science in Microsoft Fabric End-to-end data science for predictive business insights </vt:lpstr>
      <vt:lpstr>The Fabric Data Science experience</vt:lpstr>
      <vt:lpstr>Exercise 4</vt:lpstr>
      <vt:lpstr>Break (up to 3:05 PM)</vt:lpstr>
      <vt:lpstr>Exercise 5</vt:lpstr>
      <vt:lpstr>Workshop recap</vt:lpstr>
      <vt:lpstr>Thank you</vt:lpstr>
      <vt:lpstr>Become a  Fabric Analytics Engineer</vt:lpstr>
      <vt:lpstr>Engage with the  Fabric Community…</vt:lpstr>
      <vt:lpstr>Session feedback surveys</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ML &amp; AI in Microsoft Fabric</dc:title>
  <dc:creator>Misha Desai</dc:creator>
  <cp:lastModifiedBy>Estera Kot</cp:lastModifiedBy>
  <cp:revision>2</cp:revision>
  <dcterms:created xsi:type="dcterms:W3CDTF">2024-02-26T17:57:50Z</dcterms:created>
  <dcterms:modified xsi:type="dcterms:W3CDTF">2024-03-25T06:10:01Z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0x0101001451AA9958E1F84490C7840C401A4305</vt:lpwstr>
  </property>
  <property fmtid="{D5CDD505-2E9C-101B-9397-08002B2CF9AE}" pid="3" name="MediaServiceImageTags">
    <vt:lpwstr/>
  </property>
</Properties>
</file>